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52"/>
  </p:notesMasterIdLst>
  <p:sldIdLst>
    <p:sldId id="256" r:id="rId2"/>
    <p:sldId id="299" r:id="rId3"/>
    <p:sldId id="257" r:id="rId4"/>
    <p:sldId id="269" r:id="rId5"/>
    <p:sldId id="259" r:id="rId6"/>
    <p:sldId id="260" r:id="rId7"/>
    <p:sldId id="261" r:id="rId8"/>
    <p:sldId id="298" r:id="rId9"/>
    <p:sldId id="265" r:id="rId10"/>
    <p:sldId id="272" r:id="rId11"/>
    <p:sldId id="263" r:id="rId12"/>
    <p:sldId id="266" r:id="rId13"/>
    <p:sldId id="264" r:id="rId14"/>
    <p:sldId id="267" r:id="rId15"/>
    <p:sldId id="268" r:id="rId16"/>
    <p:sldId id="270" r:id="rId17"/>
    <p:sldId id="271" r:id="rId18"/>
    <p:sldId id="273" r:id="rId19"/>
    <p:sldId id="300" r:id="rId20"/>
    <p:sldId id="274" r:id="rId21"/>
    <p:sldId id="275" r:id="rId22"/>
    <p:sldId id="293" r:id="rId23"/>
    <p:sldId id="276" r:id="rId24"/>
    <p:sldId id="292" r:id="rId25"/>
    <p:sldId id="278" r:id="rId26"/>
    <p:sldId id="277" r:id="rId27"/>
    <p:sldId id="279" r:id="rId28"/>
    <p:sldId id="280" r:id="rId29"/>
    <p:sldId id="281" r:id="rId30"/>
    <p:sldId id="282" r:id="rId31"/>
    <p:sldId id="283" r:id="rId32"/>
    <p:sldId id="284" r:id="rId33"/>
    <p:sldId id="286" r:id="rId34"/>
    <p:sldId id="285" r:id="rId35"/>
    <p:sldId id="301" r:id="rId36"/>
    <p:sldId id="287" r:id="rId37"/>
    <p:sldId id="291" r:id="rId38"/>
    <p:sldId id="302" r:id="rId39"/>
    <p:sldId id="289" r:id="rId40"/>
    <p:sldId id="288" r:id="rId41"/>
    <p:sldId id="294" r:id="rId42"/>
    <p:sldId id="290" r:id="rId43"/>
    <p:sldId id="295" r:id="rId44"/>
    <p:sldId id="296" r:id="rId45"/>
    <p:sldId id="297" r:id="rId46"/>
    <p:sldId id="305" r:id="rId47"/>
    <p:sldId id="306" r:id="rId48"/>
    <p:sldId id="307" r:id="rId49"/>
    <p:sldId id="303" r:id="rId50"/>
    <p:sldId id="304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26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2470C-95FC-4D1E-B68D-4499CB6C61CD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6D378-150F-40BA-B039-19FB9E9AE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36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test the controllers in a variety of scenarios…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6D378-150F-40BA-B039-19FB9E9AEE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75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</a:t>
            </a:r>
            <a:r>
              <a:rPr lang="en-US" dirty="0" err="1"/>
              <a:t>SCOUt</a:t>
            </a:r>
            <a:r>
              <a:rPr lang="en-US" baseline="-25000" dirty="0" err="1"/>
              <a:t>FH</a:t>
            </a:r>
            <a:r>
              <a:rPr lang="en-US" dirty="0"/>
              <a:t> </a:t>
            </a:r>
          </a:p>
          <a:p>
            <a:r>
              <a:rPr lang="en-US" dirty="0"/>
              <a:t>not as large of success margin</a:t>
            </a:r>
            <a:endParaRPr lang="en-US" baseline="-25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6D378-150F-40BA-B039-19FB9E9AEE1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31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</a:t>
            </a:r>
            <a:r>
              <a:rPr lang="en-US" dirty="0" err="1"/>
              <a:t>SCOUt</a:t>
            </a:r>
            <a:r>
              <a:rPr lang="en-US" baseline="-25000" dirty="0" err="1"/>
              <a:t>MW</a:t>
            </a:r>
            <a:r>
              <a:rPr lang="en-US" dirty="0"/>
              <a:t> </a:t>
            </a:r>
          </a:p>
          <a:p>
            <a:r>
              <a:rPr lang="en-US" dirty="0"/>
              <a:t>not as large of success margin</a:t>
            </a:r>
            <a:endParaRPr lang="en-US" baseline="-25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6D378-150F-40BA-B039-19FB9E9AEE1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47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 average all difficulty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6D378-150F-40BA-B039-19FB9E9AEE1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3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SCOUt</a:t>
            </a:r>
            <a:r>
              <a:rPr lang="en-US" baseline="-25000" dirty="0" err="1"/>
              <a:t>MW</a:t>
            </a:r>
            <a:r>
              <a:rPr lang="en-US" dirty="0"/>
              <a:t> shows adaptability</a:t>
            </a:r>
          </a:p>
          <a:p>
            <a:r>
              <a:rPr lang="en-US" dirty="0"/>
              <a:t>Better than random</a:t>
            </a:r>
          </a:p>
          <a:p>
            <a:r>
              <a:rPr lang="en-US" dirty="0"/>
              <a:t>On par with heuristic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6D378-150F-40BA-B039-19FB9E9AEE1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46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Unexpected Results</a:t>
            </a:r>
          </a:p>
          <a:p>
            <a:r>
              <a:rPr lang="en-US" dirty="0"/>
              <a:t>FH better goal completion than MW</a:t>
            </a:r>
          </a:p>
          <a:p>
            <a:r>
              <a:rPr lang="en-US" dirty="0"/>
              <a:t>Not quite as efficient though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6D378-150F-40BA-B039-19FB9E9AEE1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09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MAXIMIZE an agent’s rewards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6D378-150F-40BA-B039-19FB9E9AEE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47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Controllers are how we maximize rewards</a:t>
            </a:r>
          </a:p>
          <a:p>
            <a:r>
              <a:rPr lang="en-US" dirty="0"/>
              <a:t>BASE-LINES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6D378-150F-40BA-B039-19FB9E9AEE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24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beat random</a:t>
            </a:r>
          </a:p>
          <a:p>
            <a:r>
              <a:rPr lang="en-US" dirty="0"/>
              <a:t>Makes obvious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6D378-150F-40BA-B039-19FB9E9AEE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28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how SCOUt differs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6D378-150F-40BA-B039-19FB9E9AEE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2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see how well SCOUt is able to perform…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6D378-150F-40BA-B039-19FB9E9AEE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8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Iteration Testing against RANDOM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6D378-150F-40BA-B039-19FB9E9AEE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78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Controllers rank as expected</a:t>
            </a:r>
          </a:p>
          <a:p>
            <a:r>
              <a:rPr lang="en-US" dirty="0"/>
              <a:t>SCOUt takes majority lead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6D378-150F-40BA-B039-19FB9E9AEE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01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Controllers rank as expected</a:t>
            </a:r>
          </a:p>
          <a:p>
            <a:r>
              <a:rPr lang="en-US" dirty="0"/>
              <a:t>Overall goal completion is low</a:t>
            </a:r>
          </a:p>
          <a:p>
            <a:r>
              <a:rPr lang="en-US" dirty="0"/>
              <a:t>SCOUt suffers in remaining health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6D378-150F-40BA-B039-19FB9E9AEE1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719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0F6652E-04E2-42D3-B0A5-4672CC3E89B9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01E8740-7F0C-447C-87D8-869326AFC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911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652E-04E2-42D3-B0A5-4672CC3E89B9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8740-7F0C-447C-87D8-869326AFC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81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652E-04E2-42D3-B0A5-4672CC3E89B9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8740-7F0C-447C-87D8-869326AFC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96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652E-04E2-42D3-B0A5-4672CC3E89B9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8740-7F0C-447C-87D8-869326AFCBD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8425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652E-04E2-42D3-B0A5-4672CC3E89B9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8740-7F0C-447C-87D8-869326AFC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05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652E-04E2-42D3-B0A5-4672CC3E89B9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8740-7F0C-447C-87D8-869326AFC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96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652E-04E2-42D3-B0A5-4672CC3E89B9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8740-7F0C-447C-87D8-869326AFC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56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652E-04E2-42D3-B0A5-4672CC3E89B9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8740-7F0C-447C-87D8-869326AFC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81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652E-04E2-42D3-B0A5-4672CC3E89B9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8740-7F0C-447C-87D8-869326AFC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65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652E-04E2-42D3-B0A5-4672CC3E89B9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8740-7F0C-447C-87D8-869326AFC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05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652E-04E2-42D3-B0A5-4672CC3E89B9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8740-7F0C-447C-87D8-869326AFC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28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652E-04E2-42D3-B0A5-4672CC3E89B9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8740-7F0C-447C-87D8-869326AFC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92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652E-04E2-42D3-B0A5-4672CC3E89B9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8740-7F0C-447C-87D8-869326AFC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6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652E-04E2-42D3-B0A5-4672CC3E89B9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8740-7F0C-447C-87D8-869326AFC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15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652E-04E2-42D3-B0A5-4672CC3E89B9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8740-7F0C-447C-87D8-869326AFC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652E-04E2-42D3-B0A5-4672CC3E89B9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8740-7F0C-447C-87D8-869326AFC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42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652E-04E2-42D3-B0A5-4672CC3E89B9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E8740-7F0C-447C-87D8-869326AFC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03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6652E-04E2-42D3-B0A5-4672CC3E89B9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E8740-7F0C-447C-87D8-869326AFC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989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FAF8-DC7A-4009-A03B-3DFDFC1684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Adaptive Memory-Based Reinforcement Learning Controller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C26657-9BA2-4CDD-A2BB-C8230C6D1F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Keith August Cissell</a:t>
            </a:r>
          </a:p>
        </p:txBody>
      </p:sp>
    </p:spTree>
    <p:extLst>
      <p:ext uri="{BB962C8B-B14F-4D97-AF65-F5344CB8AC3E}">
        <p14:creationId xmlns:p14="http://schemas.microsoft.com/office/powerpoint/2010/main" val="3477765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72FF7-9B0A-42DF-AF54-5F6519926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67D3C5-E754-4CCF-9E88-CE134C01C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95" y="1870855"/>
            <a:ext cx="5944041" cy="404237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B12962-C38F-4093-A50F-48DF3D5197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"/>
          <a:stretch/>
        </p:blipFill>
        <p:spPr>
          <a:xfrm>
            <a:off x="6563711" y="1870855"/>
            <a:ext cx="5442318" cy="40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47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40B43-F946-496B-8083-13A3C3D5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C52E7-BA58-4B5D-B3A3-8C744FF72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Environments</a:t>
            </a:r>
          </a:p>
          <a:p>
            <a:pPr lvl="1"/>
            <a:r>
              <a:rPr lang="en-US" dirty="0"/>
              <a:t>Diverse and unique</a:t>
            </a:r>
          </a:p>
          <a:p>
            <a:r>
              <a:rPr lang="en-US" dirty="0"/>
              <a:t>Agents</a:t>
            </a:r>
          </a:p>
          <a:p>
            <a:pPr lvl="1"/>
            <a:r>
              <a:rPr lang="en-US" dirty="0"/>
              <a:t>Abilities</a:t>
            </a:r>
          </a:p>
          <a:p>
            <a:pPr lvl="1"/>
            <a:r>
              <a:rPr lang="en-US" dirty="0"/>
              <a:t>Response to environment</a:t>
            </a:r>
          </a:p>
          <a:p>
            <a:r>
              <a:rPr lang="en-US" dirty="0"/>
              <a:t>Goals</a:t>
            </a:r>
          </a:p>
          <a:p>
            <a:pPr lvl="1"/>
            <a:r>
              <a:rPr lang="en-US" dirty="0"/>
              <a:t>Measurable level of completion</a:t>
            </a:r>
          </a:p>
        </p:txBody>
      </p:sp>
    </p:spTree>
    <p:extLst>
      <p:ext uri="{BB962C8B-B14F-4D97-AF65-F5344CB8AC3E}">
        <p14:creationId xmlns:p14="http://schemas.microsoft.com/office/powerpoint/2010/main" val="3501874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576CC-B0EF-4FF0-A636-6B898DDCA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4B4E2-7818-4513-95DB-8F59EF312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063390"/>
          </a:xfrm>
        </p:spPr>
        <p:txBody>
          <a:bodyPr/>
          <a:lstStyle/>
          <a:p>
            <a:r>
              <a:rPr lang="en-US" dirty="0"/>
              <a:t>Cell grid</a:t>
            </a:r>
          </a:p>
          <a:p>
            <a:r>
              <a:rPr lang="en-US" dirty="0"/>
              <a:t>Element Types</a:t>
            </a:r>
          </a:p>
          <a:p>
            <a:pPr lvl="1"/>
            <a:r>
              <a:rPr lang="en-US" dirty="0"/>
              <a:t>Elevation</a:t>
            </a:r>
          </a:p>
          <a:p>
            <a:pPr lvl="1"/>
            <a:r>
              <a:rPr lang="en-US" dirty="0"/>
              <a:t>Temperature</a:t>
            </a:r>
          </a:p>
          <a:p>
            <a:r>
              <a:rPr lang="en-US" dirty="0"/>
              <a:t>Anomalies</a:t>
            </a:r>
          </a:p>
          <a:p>
            <a:pPr lvl="1"/>
            <a:r>
              <a:rPr lang="en-US" dirty="0"/>
              <a:t>Human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FD578-3B85-4017-B8E6-B9E65E071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399" y="3355126"/>
            <a:ext cx="6934420" cy="3262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13B42C-8A9B-4947-BB02-A2D2FB63D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561" y="179456"/>
            <a:ext cx="3044097" cy="302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05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5D12-7B3A-4FBC-A209-0EECA3F9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Procedurally Generated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B5F2B-2835-4BC8-8D2F-093DA3416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Environment Templates</a:t>
            </a:r>
          </a:p>
          <a:p>
            <a:r>
              <a:rPr lang="en-US" dirty="0"/>
              <a:t>Element types</a:t>
            </a:r>
          </a:p>
          <a:p>
            <a:r>
              <a:rPr lang="en-US" dirty="0"/>
              <a:t>Terrain modifications</a:t>
            </a:r>
          </a:p>
          <a:p>
            <a:r>
              <a:rPr lang="en-US" dirty="0"/>
              <a:t>Anomaly placement</a:t>
            </a:r>
          </a:p>
          <a:p>
            <a:pPr lvl="1"/>
            <a:r>
              <a:rPr lang="en-US" dirty="0"/>
              <a:t>Effects on area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4E823-6C60-4B8F-8DAB-FA9E96D6D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467" y="2538041"/>
            <a:ext cx="3522734" cy="2883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C74E0C-E808-4AAD-AB8E-4BE13F4B1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20" y="2578430"/>
            <a:ext cx="2911714" cy="2883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266543-AB7A-4B5F-BFF5-5244209428E3}"/>
              </a:ext>
            </a:extLst>
          </p:cNvPr>
          <p:cNvSpPr txBox="1"/>
          <p:nvPr/>
        </p:nvSpPr>
        <p:spPr>
          <a:xfrm>
            <a:off x="5616382" y="5529002"/>
            <a:ext cx="100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Elevation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8EA924-AED1-4729-8A1C-A6C60D257BCD}"/>
              </a:ext>
            </a:extLst>
          </p:cNvPr>
          <p:cNvSpPr txBox="1"/>
          <p:nvPr/>
        </p:nvSpPr>
        <p:spPr>
          <a:xfrm>
            <a:off x="8900513" y="5529002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Anomaly Sound Effect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C2FBD9-2682-4559-8173-CACC27AF7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467" y="2538042"/>
            <a:ext cx="3522734" cy="288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50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65639-04AC-4E3B-8F83-E84B231CD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1A371-E848-4334-A81B-370AD8B0E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65614"/>
          </a:xfrm>
        </p:spPr>
        <p:txBody>
          <a:bodyPr>
            <a:normAutofit/>
          </a:bodyPr>
          <a:lstStyle/>
          <a:p>
            <a:r>
              <a:rPr lang="en-US" dirty="0"/>
              <a:t>Health &amp; Energy</a:t>
            </a:r>
          </a:p>
          <a:p>
            <a:r>
              <a:rPr lang="en-US" dirty="0"/>
              <a:t>Internal Map</a:t>
            </a:r>
          </a:p>
          <a:p>
            <a:r>
              <a:rPr lang="en-US" dirty="0"/>
              <a:t>Controller</a:t>
            </a:r>
          </a:p>
          <a:p>
            <a:r>
              <a:rPr lang="en-US" dirty="0"/>
              <a:t>Mobility limitations</a:t>
            </a:r>
          </a:p>
          <a:p>
            <a:r>
              <a:rPr lang="en-US" dirty="0"/>
              <a:t>Durability to element types</a:t>
            </a:r>
          </a:p>
          <a:p>
            <a:r>
              <a:rPr lang="en-US" dirty="0"/>
              <a:t>Sensors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E7B86-091F-4179-ADE2-285B4F92E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685" y="2356705"/>
            <a:ext cx="6511802" cy="339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99F87-A93D-4E85-BC01-0C45EE5B9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AD744-E07C-46DF-8494-AA6383680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Exploration-based objectives</a:t>
            </a:r>
          </a:p>
          <a:p>
            <a:r>
              <a:rPr lang="en-US" dirty="0"/>
              <a:t>Two main categories</a:t>
            </a:r>
          </a:p>
          <a:p>
            <a:pPr lvl="1"/>
            <a:r>
              <a:rPr lang="en-US" dirty="0"/>
              <a:t>Anomaly searching (Find Human)</a:t>
            </a:r>
          </a:p>
          <a:p>
            <a:pPr lvl="1"/>
            <a:r>
              <a:rPr lang="en-US" dirty="0"/>
              <a:t>Element mapping (Map Water)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0CCE3-5D2B-4EE4-8943-660D7D6FB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424" y="789982"/>
            <a:ext cx="5555859" cy="5524220"/>
          </a:xfrm>
          <a:prstGeom prst="rect">
            <a:avLst/>
          </a:prstGeom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531C956-7116-44B5-A43E-0D3DBF9416DF}"/>
              </a:ext>
            </a:extLst>
          </p:cNvPr>
          <p:cNvCxnSpPr>
            <a:cxnSpLocks/>
          </p:cNvCxnSpPr>
          <p:nvPr/>
        </p:nvCxnSpPr>
        <p:spPr>
          <a:xfrm>
            <a:off x="7394331" y="1714500"/>
            <a:ext cx="3446584" cy="2549769"/>
          </a:xfrm>
          <a:prstGeom prst="bentConnector3">
            <a:avLst>
              <a:gd name="adj1" fmla="val 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36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8703-9B5F-4EE9-871D-19D62C46D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F838A-59BB-4F21-973D-437C6937D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</a:t>
            </a:r>
          </a:p>
          <a:p>
            <a:pPr lvl="1"/>
            <a:r>
              <a:rPr lang="en-US" dirty="0"/>
              <a:t>Navigate environment</a:t>
            </a:r>
          </a:p>
          <a:p>
            <a:pPr lvl="1"/>
            <a:r>
              <a:rPr lang="en-US" dirty="0"/>
              <a:t>Collect data</a:t>
            </a:r>
          </a:p>
          <a:p>
            <a:r>
              <a:rPr lang="en-US" dirty="0"/>
              <a:t>End Cases</a:t>
            </a:r>
          </a:p>
          <a:p>
            <a:pPr lvl="1"/>
            <a:r>
              <a:rPr lang="en-US" dirty="0"/>
              <a:t>Goal completed</a:t>
            </a:r>
          </a:p>
          <a:p>
            <a:pPr lvl="1"/>
            <a:r>
              <a:rPr lang="en-US" dirty="0"/>
              <a:t>Agent non-operational</a:t>
            </a:r>
          </a:p>
          <a:p>
            <a:r>
              <a:rPr lang="en-US" dirty="0"/>
              <a:t>Agent rewarded on how well it performs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DD4BA-3B5F-48FA-9ED5-AF999ECA0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131" y="618518"/>
            <a:ext cx="5530173" cy="436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32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AFDFC-6C2D-49F1-9CAC-BCDAFEE52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Rewards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8205C-42F8-4780-9C71-C4045E28B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Short-Term</a:t>
            </a:r>
          </a:p>
          <a:p>
            <a:pPr lvl="1"/>
            <a:r>
              <a:rPr lang="en-US" dirty="0"/>
              <a:t>Movement</a:t>
            </a:r>
          </a:p>
          <a:p>
            <a:pPr lvl="1"/>
            <a:r>
              <a:rPr lang="en-US" dirty="0"/>
              <a:t>Scanning</a:t>
            </a:r>
          </a:p>
          <a:p>
            <a:r>
              <a:rPr lang="en-US" dirty="0"/>
              <a:t>Long-Term</a:t>
            </a:r>
          </a:p>
          <a:p>
            <a:pPr lvl="1"/>
            <a:r>
              <a:rPr lang="en-US" dirty="0"/>
              <a:t>Remaining health</a:t>
            </a:r>
          </a:p>
          <a:p>
            <a:pPr lvl="1"/>
            <a:r>
              <a:rPr lang="en-US" dirty="0"/>
              <a:t>Remaining energy</a:t>
            </a:r>
          </a:p>
          <a:p>
            <a:pPr lvl="1"/>
            <a:r>
              <a:rPr lang="en-US" dirty="0"/>
              <a:t>Goal completion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75B97-0DA7-49D6-86E7-99E3BBA3E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0917"/>
            <a:ext cx="4234962" cy="611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11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06EE-0591-45D6-8D78-227C292EE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FABAC-DE5D-4260-9CAB-E89D49778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valid actions based on agent’s “state”</a:t>
            </a:r>
          </a:p>
          <a:p>
            <a:r>
              <a:rPr lang="en-US" dirty="0"/>
              <a:t>Controllers compared</a:t>
            </a:r>
          </a:p>
          <a:p>
            <a:pPr lvl="1"/>
            <a:r>
              <a:rPr lang="en-US" dirty="0"/>
              <a:t>Random</a:t>
            </a:r>
          </a:p>
          <a:p>
            <a:pPr lvl="1"/>
            <a:r>
              <a:rPr lang="en-US" dirty="0"/>
              <a:t>Heuristic</a:t>
            </a:r>
          </a:p>
          <a:p>
            <a:pPr lvl="1"/>
            <a:r>
              <a:rPr lang="en-US" dirty="0"/>
              <a:t>SCOUt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529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5485C-1F92-455A-A25D-EF93A0738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C55E2-EC9B-498F-BE76-7DAE1916D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Selects valid actions at random</a:t>
            </a:r>
          </a:p>
          <a:p>
            <a:r>
              <a:rPr lang="en-US" dirty="0"/>
              <a:t>No safe guards</a:t>
            </a:r>
          </a:p>
        </p:txBody>
      </p:sp>
    </p:spTree>
    <p:extLst>
      <p:ext uri="{BB962C8B-B14F-4D97-AF65-F5344CB8AC3E}">
        <p14:creationId xmlns:p14="http://schemas.microsoft.com/office/powerpoint/2010/main" val="3544722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6492A-9B2B-458C-BB28-FC223666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21BC4-D084-4D62-B975-E705AB143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984503" cy="3541714"/>
          </a:xfrm>
        </p:spPr>
        <p:txBody>
          <a:bodyPr/>
          <a:lstStyle/>
          <a:p>
            <a:r>
              <a:rPr lang="en-US" dirty="0"/>
              <a:t>Agent</a:t>
            </a:r>
          </a:p>
          <a:p>
            <a:r>
              <a:rPr lang="en-US" dirty="0"/>
              <a:t>Environment</a:t>
            </a:r>
          </a:p>
          <a:p>
            <a:r>
              <a:rPr lang="en-US" dirty="0"/>
              <a:t>Goal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2DA22-CF8E-438B-A66A-4B5142603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886" y="666890"/>
            <a:ext cx="5555859" cy="552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09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308FE-90AF-4813-BC4E-6A5F074A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B9F8A-A94B-4E72-92AF-24445968F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 analysis of state</a:t>
            </a:r>
          </a:p>
          <a:p>
            <a:r>
              <a:rPr lang="en-US" dirty="0"/>
              <a:t>Score each potential action</a:t>
            </a:r>
          </a:p>
          <a:p>
            <a:r>
              <a:rPr lang="en-US" dirty="0"/>
              <a:t>Designed for each goal</a:t>
            </a:r>
          </a:p>
          <a:p>
            <a:pPr lvl="1"/>
            <a:r>
              <a:rPr lang="en-US" dirty="0"/>
              <a:t>Good but not optimized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8FA6C1-E214-414A-8E34-5B72E70F5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024" y="1569118"/>
            <a:ext cx="4541387" cy="490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84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79FB-8AEB-4A5D-AA1E-FEEF82CC9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SCOU</a:t>
            </a:r>
            <a:r>
              <a:rPr lang="en-US" cap="none" dirty="0"/>
              <a:t>t</a:t>
            </a:r>
            <a:r>
              <a:rPr lang="en-US" dirty="0"/>
              <a:t>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4EA68-4F16-43EF-B15F-A3C2DADA8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397742" cy="3541714"/>
          </a:xfrm>
        </p:spPr>
        <p:txBody>
          <a:bodyPr/>
          <a:lstStyle/>
          <a:p>
            <a:r>
              <a:rPr lang="en-US" dirty="0"/>
              <a:t>Retains memory of past operations</a:t>
            </a:r>
          </a:p>
          <a:p>
            <a:r>
              <a:rPr lang="en-US" dirty="0"/>
              <a:t>Compares current state</a:t>
            </a:r>
            <a:br>
              <a:rPr lang="en-US" dirty="0"/>
            </a:br>
            <a:r>
              <a:rPr lang="en-US" dirty="0"/>
              <a:t>to memory</a:t>
            </a:r>
          </a:p>
          <a:p>
            <a:r>
              <a:rPr lang="en-US" dirty="0"/>
              <a:t>Predicts future rewards</a:t>
            </a:r>
          </a:p>
          <a:p>
            <a:r>
              <a:rPr lang="en-US" dirty="0"/>
              <a:t>Adaptive to new goals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FD63E-9EE1-4BCF-AB85-B02BAF63E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999" y="976413"/>
            <a:ext cx="6613950" cy="526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44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3C51-7093-4141-88EA-AD8F5FC7F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SCOUt Reward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82015-95B7-4206-A1B0-892BBCA25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4547211" cy="4151313"/>
          </a:xfrm>
        </p:spPr>
        <p:txBody>
          <a:bodyPr>
            <a:normAutofit/>
          </a:bodyPr>
          <a:lstStyle/>
          <a:p>
            <a:r>
              <a:rPr lang="en-US" dirty="0"/>
              <a:t>Compare current state to memory</a:t>
            </a:r>
          </a:p>
          <a:p>
            <a:r>
              <a:rPr lang="en-US" dirty="0"/>
              <a:t>Score for each possible action</a:t>
            </a:r>
          </a:p>
          <a:p>
            <a:pPr lvl="1"/>
            <a:r>
              <a:rPr lang="en-US" dirty="0"/>
              <a:t>Average short-term reward</a:t>
            </a:r>
          </a:p>
          <a:p>
            <a:pPr lvl="1"/>
            <a:r>
              <a:rPr lang="en-US" dirty="0"/>
              <a:t>Average long-term reward</a:t>
            </a:r>
          </a:p>
          <a:p>
            <a:pPr lvl="1"/>
            <a:r>
              <a:rPr lang="en-US" dirty="0"/>
              <a:t>Confidence</a:t>
            </a:r>
          </a:p>
          <a:p>
            <a:pPr lvl="2"/>
            <a:r>
              <a:rPr lang="en-US" dirty="0"/>
              <a:t>How many similar states found</a:t>
            </a:r>
          </a:p>
          <a:p>
            <a:pPr lvl="2"/>
            <a:r>
              <a:rPr lang="en-US" dirty="0"/>
              <a:t>Average degree of similarity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08EE7-3C28-4BFE-961A-862F113B3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021" y="1849439"/>
            <a:ext cx="6185182" cy="455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9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C389-C952-46CC-816E-A8FD5B637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5055-202A-4702-8B6D-BD4E5DA9F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4842929" cy="3989996"/>
          </a:xfrm>
        </p:spPr>
        <p:txBody>
          <a:bodyPr>
            <a:normAutofit/>
          </a:bodyPr>
          <a:lstStyle/>
          <a:p>
            <a:r>
              <a:rPr lang="en-US" dirty="0"/>
              <a:t>Agent Goals</a:t>
            </a:r>
          </a:p>
          <a:p>
            <a:pPr lvl="1"/>
            <a:r>
              <a:rPr lang="en-US" dirty="0"/>
              <a:t>Find Human</a:t>
            </a:r>
          </a:p>
          <a:p>
            <a:pPr lvl="1"/>
            <a:r>
              <a:rPr lang="en-US" dirty="0"/>
              <a:t>Map Water</a:t>
            </a:r>
          </a:p>
          <a:p>
            <a:r>
              <a:rPr lang="en-US" dirty="0"/>
              <a:t>Agent Setup</a:t>
            </a:r>
          </a:p>
          <a:p>
            <a:r>
              <a:rPr lang="en-US" dirty="0"/>
              <a:t>Environments</a:t>
            </a:r>
          </a:p>
          <a:p>
            <a:pPr lvl="1"/>
            <a:r>
              <a:rPr lang="en-US" dirty="0"/>
              <a:t>EASY (8x8)</a:t>
            </a:r>
          </a:p>
          <a:p>
            <a:pPr lvl="1"/>
            <a:r>
              <a:rPr lang="en-US" dirty="0"/>
              <a:t>MEDIUM (10x10)</a:t>
            </a:r>
          </a:p>
          <a:p>
            <a:pPr lvl="1"/>
            <a:r>
              <a:rPr lang="en-US" dirty="0"/>
              <a:t>HARD (12x12)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291755-1B5E-4F54-B54C-6BDDF4332BD0}"/>
              </a:ext>
            </a:extLst>
          </p:cNvPr>
          <p:cNvSpPr txBox="1">
            <a:spLocks/>
          </p:cNvSpPr>
          <p:nvPr/>
        </p:nvSpPr>
        <p:spPr>
          <a:xfrm>
            <a:off x="6204482" y="2249486"/>
            <a:ext cx="4842929" cy="3888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 SCOUt controllers</a:t>
            </a:r>
          </a:p>
          <a:p>
            <a:pPr lvl="1"/>
            <a:r>
              <a:rPr lang="en-US" dirty="0" err="1"/>
              <a:t>SCOUt</a:t>
            </a:r>
            <a:r>
              <a:rPr lang="en-US" baseline="-25000" dirty="0" err="1"/>
              <a:t>FH</a:t>
            </a:r>
            <a:r>
              <a:rPr lang="en-US" baseline="-25000" dirty="0"/>
              <a:t> </a:t>
            </a:r>
            <a:r>
              <a:rPr lang="en-US" dirty="0"/>
              <a:t>– Find Human</a:t>
            </a:r>
            <a:endParaRPr lang="en-US" baseline="-25000" dirty="0"/>
          </a:p>
          <a:p>
            <a:pPr lvl="1"/>
            <a:r>
              <a:rPr lang="en-US" dirty="0" err="1"/>
              <a:t>SCOUt</a:t>
            </a:r>
            <a:r>
              <a:rPr lang="en-US" baseline="-25000" dirty="0" err="1"/>
              <a:t>MW</a:t>
            </a:r>
            <a:r>
              <a:rPr lang="en-US" dirty="0"/>
              <a:t> – Map Water</a:t>
            </a:r>
            <a:endParaRPr lang="en-US" baseline="-25000" dirty="0"/>
          </a:p>
          <a:p>
            <a:pPr lvl="1"/>
            <a:r>
              <a:rPr lang="en-US" dirty="0" err="1"/>
              <a:t>SCOUt</a:t>
            </a:r>
            <a:r>
              <a:rPr lang="en-US" baseline="-25000" dirty="0" err="1"/>
              <a:t>H</a:t>
            </a:r>
            <a:r>
              <a:rPr lang="en-US" dirty="0"/>
              <a:t> – Hybrid</a:t>
            </a:r>
            <a:endParaRPr lang="en-US" baseline="-25000" dirty="0"/>
          </a:p>
          <a:p>
            <a:r>
              <a:rPr lang="en-US" dirty="0"/>
              <a:t>Compare performances</a:t>
            </a:r>
          </a:p>
          <a:p>
            <a:r>
              <a:rPr lang="en-US" dirty="0"/>
              <a:t>Test adaptability</a:t>
            </a:r>
          </a:p>
          <a:p>
            <a:pPr lvl="1"/>
            <a:r>
              <a:rPr lang="en-US" dirty="0"/>
              <a:t>New goal</a:t>
            </a:r>
          </a:p>
          <a:p>
            <a:pPr lvl="1"/>
            <a:r>
              <a:rPr lang="en-US" dirty="0"/>
              <a:t>Different agent sensors</a:t>
            </a:r>
          </a:p>
          <a:p>
            <a:pPr lvl="1"/>
            <a:r>
              <a:rPr lang="en-US" dirty="0"/>
              <a:t>Additional training</a:t>
            </a:r>
          </a:p>
        </p:txBody>
      </p:sp>
    </p:spTree>
    <p:extLst>
      <p:ext uri="{BB962C8B-B14F-4D97-AF65-F5344CB8AC3E}">
        <p14:creationId xmlns:p14="http://schemas.microsoft.com/office/powerpoint/2010/main" val="3723735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1BA65-C55A-4CF7-9627-C6F14F2FC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Categories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9C3A90-BEB7-45D1-8139-62B5BC5317F1}"/>
              </a:ext>
            </a:extLst>
          </p:cNvPr>
          <p:cNvSpPr txBox="1">
            <a:spLocks/>
          </p:cNvSpPr>
          <p:nvPr/>
        </p:nvSpPr>
        <p:spPr>
          <a:xfrm>
            <a:off x="1141413" y="2243152"/>
            <a:ext cx="495458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Average Goal Completion </a:t>
            </a:r>
          </a:p>
          <a:p>
            <a:pPr lvl="1"/>
            <a:r>
              <a:rPr lang="en-US" dirty="0"/>
              <a:t>MAXIMIZE</a:t>
            </a:r>
          </a:p>
          <a:p>
            <a:pPr lvl="1"/>
            <a:r>
              <a:rPr lang="en-US" dirty="0"/>
              <a:t>Track usefulness</a:t>
            </a:r>
          </a:p>
          <a:p>
            <a:endParaRPr lang="en-US" dirty="0"/>
          </a:p>
          <a:p>
            <a:r>
              <a:rPr lang="en-US" dirty="0"/>
              <a:t>Average Remaining Health</a:t>
            </a:r>
          </a:p>
          <a:p>
            <a:pPr lvl="1"/>
            <a:r>
              <a:rPr lang="en-US" dirty="0"/>
              <a:t>MAXIMIZE</a:t>
            </a:r>
          </a:p>
          <a:p>
            <a:pPr lvl="1"/>
            <a:r>
              <a:rPr lang="en-US" dirty="0"/>
              <a:t>Track hazard avoidance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264418-33D2-4561-A1B6-36253C239750}"/>
              </a:ext>
            </a:extLst>
          </p:cNvPr>
          <p:cNvSpPr txBox="1">
            <a:spLocks/>
          </p:cNvSpPr>
          <p:nvPr/>
        </p:nvSpPr>
        <p:spPr>
          <a:xfrm>
            <a:off x="6091234" y="2243152"/>
            <a:ext cx="495458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Average Number of Actions Taken</a:t>
            </a:r>
          </a:p>
          <a:p>
            <a:pPr lvl="1"/>
            <a:r>
              <a:rPr lang="en-US" dirty="0"/>
              <a:t>MINIMIZE</a:t>
            </a:r>
          </a:p>
          <a:p>
            <a:pPr lvl="1"/>
            <a:r>
              <a:rPr lang="en-US" dirty="0"/>
              <a:t>Track efficiency</a:t>
            </a:r>
          </a:p>
          <a:p>
            <a:endParaRPr lang="en-US" dirty="0"/>
          </a:p>
          <a:p>
            <a:r>
              <a:rPr lang="en-US" dirty="0"/>
              <a:t>Average Remaining Energy</a:t>
            </a:r>
          </a:p>
          <a:p>
            <a:pPr lvl="1"/>
            <a:r>
              <a:rPr lang="en-US" dirty="0"/>
              <a:t>MAXIMIZE</a:t>
            </a:r>
          </a:p>
          <a:p>
            <a:pPr lvl="1"/>
            <a:r>
              <a:rPr lang="en-US" dirty="0"/>
              <a:t>Track efficiency</a:t>
            </a:r>
          </a:p>
        </p:txBody>
      </p:sp>
    </p:spTree>
    <p:extLst>
      <p:ext uri="{BB962C8B-B14F-4D97-AF65-F5344CB8AC3E}">
        <p14:creationId xmlns:p14="http://schemas.microsoft.com/office/powerpoint/2010/main" val="1058177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66208-4CAB-4274-B0F3-AF5D8B202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E97B7-7D2E-4655-98AA-4ED974227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29212"/>
            <a:ext cx="4289585" cy="4879817"/>
          </a:xfrm>
        </p:spPr>
        <p:txBody>
          <a:bodyPr/>
          <a:lstStyle/>
          <a:p>
            <a:r>
              <a:rPr lang="en-US" dirty="0"/>
              <a:t>30 iterations</a:t>
            </a:r>
          </a:p>
          <a:p>
            <a:r>
              <a:rPr lang="en-US" dirty="0"/>
              <a:t>Build up memory</a:t>
            </a:r>
          </a:p>
          <a:p>
            <a:r>
              <a:rPr lang="en-US" dirty="0"/>
              <a:t>Testing after each training set</a:t>
            </a:r>
          </a:p>
          <a:p>
            <a:pPr lvl="1"/>
            <a:r>
              <a:rPr lang="en-US" dirty="0"/>
              <a:t>Against Random controller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1975AC8-E604-402E-8762-100A934A8A15}"/>
              </a:ext>
            </a:extLst>
          </p:cNvPr>
          <p:cNvSpPr txBox="1">
            <a:spLocks/>
          </p:cNvSpPr>
          <p:nvPr/>
        </p:nvSpPr>
        <p:spPr>
          <a:xfrm>
            <a:off x="6094412" y="2249486"/>
            <a:ext cx="4954588" cy="4359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9D13F7-2FB4-4CAC-B9DF-913AA6FD9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998" y="471727"/>
            <a:ext cx="4864794" cy="614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1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0C2F1-05EE-4604-A7E6-106BC041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SCOU</a:t>
            </a:r>
            <a:r>
              <a:rPr lang="en-US" cap="none" dirty="0"/>
              <a:t>t</a:t>
            </a:r>
            <a:r>
              <a:rPr lang="en-US" dirty="0"/>
              <a:t> – Find Human: Training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16E283-2266-400A-BF60-024116826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716" y="2097088"/>
            <a:ext cx="7263392" cy="4367086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22B3E8-A498-4B7A-BA86-1D55C3100290}"/>
              </a:ext>
            </a:extLst>
          </p:cNvPr>
          <p:cNvCxnSpPr/>
          <p:nvPr/>
        </p:nvCxnSpPr>
        <p:spPr>
          <a:xfrm>
            <a:off x="2989385" y="3393832"/>
            <a:ext cx="2945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4CD36A-CF1D-4E1F-A861-08414076AF23}"/>
              </a:ext>
            </a:extLst>
          </p:cNvPr>
          <p:cNvCxnSpPr/>
          <p:nvPr/>
        </p:nvCxnSpPr>
        <p:spPr>
          <a:xfrm>
            <a:off x="2989385" y="5445370"/>
            <a:ext cx="2945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2EE653-1060-4373-99AF-77806EB244E6}"/>
              </a:ext>
            </a:extLst>
          </p:cNvPr>
          <p:cNvCxnSpPr>
            <a:cxnSpLocks/>
          </p:cNvCxnSpPr>
          <p:nvPr/>
        </p:nvCxnSpPr>
        <p:spPr>
          <a:xfrm>
            <a:off x="6658708" y="2473570"/>
            <a:ext cx="290146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110827-6AC4-4330-BDF2-0F60579D9DD6}"/>
              </a:ext>
            </a:extLst>
          </p:cNvPr>
          <p:cNvCxnSpPr/>
          <p:nvPr/>
        </p:nvCxnSpPr>
        <p:spPr>
          <a:xfrm>
            <a:off x="6614747" y="5515710"/>
            <a:ext cx="2945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239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0C2F1-05EE-4604-A7E6-106BC041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SCOU</a:t>
            </a:r>
            <a:r>
              <a:rPr lang="en-US" cap="none" dirty="0"/>
              <a:t>t</a:t>
            </a:r>
            <a:r>
              <a:rPr lang="en-US" dirty="0"/>
              <a:t> – Map Water: Training Results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D6A4AE8-AF49-4BD4-83C0-ABB5D1C46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009" y="2097088"/>
            <a:ext cx="7280806" cy="4369996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3984B7-0CE6-4D37-862D-6A6E5BF1FD18}"/>
              </a:ext>
            </a:extLst>
          </p:cNvPr>
          <p:cNvCxnSpPr/>
          <p:nvPr/>
        </p:nvCxnSpPr>
        <p:spPr>
          <a:xfrm>
            <a:off x="2989385" y="3200401"/>
            <a:ext cx="2945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2F04F4-0EC2-4652-9872-ABBC0C428003}"/>
              </a:ext>
            </a:extLst>
          </p:cNvPr>
          <p:cNvCxnSpPr/>
          <p:nvPr/>
        </p:nvCxnSpPr>
        <p:spPr>
          <a:xfrm>
            <a:off x="2989385" y="4914901"/>
            <a:ext cx="2945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476182-0655-4623-A098-8890A41149E5}"/>
              </a:ext>
            </a:extLst>
          </p:cNvPr>
          <p:cNvCxnSpPr/>
          <p:nvPr/>
        </p:nvCxnSpPr>
        <p:spPr>
          <a:xfrm>
            <a:off x="6655777" y="2611317"/>
            <a:ext cx="2945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26C599-9160-49E4-8642-596EBAAFD931}"/>
              </a:ext>
            </a:extLst>
          </p:cNvPr>
          <p:cNvCxnSpPr/>
          <p:nvPr/>
        </p:nvCxnSpPr>
        <p:spPr>
          <a:xfrm>
            <a:off x="6611815" y="5662247"/>
            <a:ext cx="2945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034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0C2F1-05EE-4604-A7E6-106BC041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SCOU</a:t>
            </a:r>
            <a:r>
              <a:rPr lang="en-US" cap="none" dirty="0"/>
              <a:t>t</a:t>
            </a:r>
            <a:r>
              <a:rPr lang="en-US" dirty="0"/>
              <a:t> – Hybrid: Training 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ECE1B4-C48F-429A-86DA-C1136A9B4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79" y="2450173"/>
            <a:ext cx="5561857" cy="334404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6BCD07-9457-44D8-A346-30115453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182" y="2450173"/>
            <a:ext cx="5575339" cy="33440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669329-BCBD-4F4B-9B07-BA9DC2DEDB8E}"/>
              </a:ext>
            </a:extLst>
          </p:cNvPr>
          <p:cNvSpPr txBox="1"/>
          <p:nvPr/>
        </p:nvSpPr>
        <p:spPr>
          <a:xfrm>
            <a:off x="2156726" y="6054816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Find Human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9D61E9-5594-494C-A30F-D63E130A4DFC}"/>
              </a:ext>
            </a:extLst>
          </p:cNvPr>
          <p:cNvSpPr txBox="1"/>
          <p:nvPr/>
        </p:nvSpPr>
        <p:spPr>
          <a:xfrm>
            <a:off x="8191170" y="6054816"/>
            <a:ext cx="186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Map Water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4D1D5E-9AD5-4D02-8F7B-A1D089354D71}"/>
              </a:ext>
            </a:extLst>
          </p:cNvPr>
          <p:cNvCxnSpPr>
            <a:cxnSpLocks/>
          </p:cNvCxnSpPr>
          <p:nvPr/>
        </p:nvCxnSpPr>
        <p:spPr>
          <a:xfrm>
            <a:off x="692806" y="3578471"/>
            <a:ext cx="22702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500966-76D7-4C56-9955-BA2E7D66098B}"/>
              </a:ext>
            </a:extLst>
          </p:cNvPr>
          <p:cNvCxnSpPr>
            <a:cxnSpLocks/>
          </p:cNvCxnSpPr>
          <p:nvPr/>
        </p:nvCxnSpPr>
        <p:spPr>
          <a:xfrm>
            <a:off x="701598" y="4873871"/>
            <a:ext cx="22702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C65D5D-59B8-4073-8F83-6402E6B9F82E}"/>
              </a:ext>
            </a:extLst>
          </p:cNvPr>
          <p:cNvCxnSpPr>
            <a:cxnSpLocks/>
          </p:cNvCxnSpPr>
          <p:nvPr/>
        </p:nvCxnSpPr>
        <p:spPr>
          <a:xfrm>
            <a:off x="684014" y="3578471"/>
            <a:ext cx="22702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E700062-87B1-404F-B9C0-1DC09F84D3B7}"/>
              </a:ext>
            </a:extLst>
          </p:cNvPr>
          <p:cNvCxnSpPr>
            <a:cxnSpLocks/>
          </p:cNvCxnSpPr>
          <p:nvPr/>
        </p:nvCxnSpPr>
        <p:spPr>
          <a:xfrm>
            <a:off x="3507007" y="2746133"/>
            <a:ext cx="22079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2220D69-5021-4569-B062-47209231878B}"/>
              </a:ext>
            </a:extLst>
          </p:cNvPr>
          <p:cNvCxnSpPr>
            <a:cxnSpLocks/>
          </p:cNvCxnSpPr>
          <p:nvPr/>
        </p:nvCxnSpPr>
        <p:spPr>
          <a:xfrm>
            <a:off x="3444799" y="5287110"/>
            <a:ext cx="22702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100458-2C3F-4D54-BC06-0AB208137E94}"/>
              </a:ext>
            </a:extLst>
          </p:cNvPr>
          <p:cNvCxnSpPr>
            <a:cxnSpLocks/>
          </p:cNvCxnSpPr>
          <p:nvPr/>
        </p:nvCxnSpPr>
        <p:spPr>
          <a:xfrm>
            <a:off x="6727259" y="3300048"/>
            <a:ext cx="22702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BD9D7C-3920-40F4-B237-9DED2B308233}"/>
              </a:ext>
            </a:extLst>
          </p:cNvPr>
          <p:cNvCxnSpPr>
            <a:cxnSpLocks/>
          </p:cNvCxnSpPr>
          <p:nvPr/>
        </p:nvCxnSpPr>
        <p:spPr>
          <a:xfrm>
            <a:off x="9539206" y="2746133"/>
            <a:ext cx="22702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37FBA1-C423-4175-A8BB-30B9D7CD6CC7}"/>
              </a:ext>
            </a:extLst>
          </p:cNvPr>
          <p:cNvCxnSpPr>
            <a:cxnSpLocks/>
          </p:cNvCxnSpPr>
          <p:nvPr/>
        </p:nvCxnSpPr>
        <p:spPr>
          <a:xfrm>
            <a:off x="6727259" y="4507526"/>
            <a:ext cx="22702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93A424-C7DE-43AC-AA64-47AF4C65F771}"/>
              </a:ext>
            </a:extLst>
          </p:cNvPr>
          <p:cNvCxnSpPr>
            <a:cxnSpLocks/>
          </p:cNvCxnSpPr>
          <p:nvPr/>
        </p:nvCxnSpPr>
        <p:spPr>
          <a:xfrm>
            <a:off x="9517349" y="5175741"/>
            <a:ext cx="22702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692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E957F-5B4F-42BC-9851-57E6A09C5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A991A-2D5C-4B91-8860-03E240D1F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58539"/>
            <a:ext cx="9905999" cy="4063129"/>
          </a:xfrm>
        </p:spPr>
        <p:txBody>
          <a:bodyPr>
            <a:normAutofit/>
          </a:bodyPr>
          <a:lstStyle/>
          <a:p>
            <a:r>
              <a:rPr lang="en-US" dirty="0"/>
              <a:t>Compare each SCOUt controller to Heuristic and Random</a:t>
            </a:r>
          </a:p>
          <a:p>
            <a:pPr lvl="1"/>
            <a:r>
              <a:rPr lang="en-US" dirty="0"/>
              <a:t>1000 operations per environment difficulty</a:t>
            </a:r>
          </a:p>
          <a:p>
            <a:pPr lvl="1"/>
            <a:r>
              <a:rPr lang="en-US" dirty="0"/>
              <a:t>Respective goal (Hybrid tested twice)</a:t>
            </a:r>
          </a:p>
          <a:p>
            <a:endParaRPr lang="en-US" dirty="0"/>
          </a:p>
          <a:p>
            <a:r>
              <a:rPr lang="en-US" dirty="0"/>
              <a:t>What we expect to see</a:t>
            </a:r>
          </a:p>
          <a:p>
            <a:pPr lvl="1"/>
            <a:r>
              <a:rPr lang="en-US" dirty="0"/>
              <a:t>Random &lt; Heuristic &lt; SCOUt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Note: SCOUt is no longer training – does not retain memory of test operations</a:t>
            </a:r>
          </a:p>
        </p:txBody>
      </p:sp>
    </p:spTree>
    <p:extLst>
      <p:ext uri="{BB962C8B-B14F-4D97-AF65-F5344CB8AC3E}">
        <p14:creationId xmlns:p14="http://schemas.microsoft.com/office/powerpoint/2010/main" val="3635606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2C71-8705-4F54-9AA0-11AC06640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Robotics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011E8-B977-4B7E-9177-ACBF55BF1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Growing field due to recent technological advances</a:t>
            </a:r>
          </a:p>
          <a:p>
            <a:pPr lvl="1"/>
            <a:r>
              <a:rPr lang="en-US" dirty="0"/>
              <a:t>Hardware capabilities</a:t>
            </a:r>
          </a:p>
          <a:p>
            <a:pPr lvl="1"/>
            <a:r>
              <a:rPr lang="en-US" dirty="0"/>
              <a:t>Computationally intelligent systems</a:t>
            </a:r>
          </a:p>
          <a:p>
            <a:r>
              <a:rPr lang="en-US" dirty="0"/>
              <a:t>Applicable to a variety of use cases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08F79-1AE1-471B-8AB0-6E676528A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978" y="4273411"/>
            <a:ext cx="2711997" cy="2114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F470FD-4F49-4786-BDC7-56CF36FB9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197" y="1910010"/>
            <a:ext cx="2662778" cy="1775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5659C8-EC97-4970-882E-75565D47E01D}"/>
              </a:ext>
            </a:extLst>
          </p:cNvPr>
          <p:cNvSpPr txBox="1"/>
          <p:nvPr/>
        </p:nvSpPr>
        <p:spPr>
          <a:xfrm>
            <a:off x="8504978" y="368839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2018 Boston Dynamics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456ED6-0961-464B-85A6-0B716588A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056" y="4268869"/>
            <a:ext cx="3188562" cy="21236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692501-86BA-4CF0-B744-3FB22042D548}"/>
              </a:ext>
            </a:extLst>
          </p:cNvPr>
          <p:cNvSpPr txBox="1"/>
          <p:nvPr/>
        </p:nvSpPr>
        <p:spPr>
          <a:xfrm>
            <a:off x="8504978" y="6377659"/>
            <a:ext cx="202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2018 Clark et al.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603496-8B12-433D-9322-037D0ED53801}"/>
              </a:ext>
            </a:extLst>
          </p:cNvPr>
          <p:cNvSpPr txBox="1"/>
          <p:nvPr/>
        </p:nvSpPr>
        <p:spPr>
          <a:xfrm>
            <a:off x="4726056" y="6390565"/>
            <a:ext cx="20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2018 Arora et al.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F4D871-4B28-4625-85B2-9E3EC8E200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031" y="4278864"/>
            <a:ext cx="2394818" cy="21256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7D4922-2308-440F-9AFD-1DD698057B1B}"/>
              </a:ext>
            </a:extLst>
          </p:cNvPr>
          <p:cNvSpPr txBox="1"/>
          <p:nvPr/>
        </p:nvSpPr>
        <p:spPr>
          <a:xfrm>
            <a:off x="1565031" y="6372130"/>
            <a:ext cx="277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2015 </a:t>
            </a:r>
            <a:r>
              <a:rPr lang="en-US" dirty="0" err="1"/>
              <a:t>Perea</a:t>
            </a:r>
            <a:r>
              <a:rPr lang="en-US" dirty="0"/>
              <a:t> Stroma et al.</a:t>
            </a:r>
          </a:p>
        </p:txBody>
      </p:sp>
    </p:spTree>
    <p:extLst>
      <p:ext uri="{BB962C8B-B14F-4D97-AF65-F5344CB8AC3E}">
        <p14:creationId xmlns:p14="http://schemas.microsoft.com/office/powerpoint/2010/main" val="2089493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C4135-DD2F-4F53-80A8-1F2B352C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SCOU</a:t>
            </a:r>
            <a:r>
              <a:rPr lang="en-US" cap="none" dirty="0"/>
              <a:t>t</a:t>
            </a:r>
            <a:r>
              <a:rPr lang="en-US" dirty="0"/>
              <a:t> – Find Human: Experiment 1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485E99-D55F-4990-9573-C0FFF0DD5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67" y="1818502"/>
            <a:ext cx="8114865" cy="486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09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C4135-DD2F-4F53-80A8-1F2B352C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SCOU</a:t>
            </a:r>
            <a:r>
              <a:rPr lang="en-US" cap="none" dirty="0"/>
              <a:t>t</a:t>
            </a:r>
            <a:r>
              <a:rPr lang="en-US" dirty="0"/>
              <a:t> – Map Water: Experiment 1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62EAB-0E24-4706-85CA-47538A191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42" y="1863970"/>
            <a:ext cx="8032340" cy="485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67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C4135-DD2F-4F53-80A8-1F2B352C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974387" cy="1478570"/>
          </a:xfrm>
        </p:spPr>
        <p:txBody>
          <a:bodyPr/>
          <a:lstStyle/>
          <a:p>
            <a:r>
              <a:rPr lang="en-US" dirty="0"/>
              <a:t>SCOU</a:t>
            </a:r>
            <a:r>
              <a:rPr lang="en-US" cap="none" dirty="0"/>
              <a:t>t</a:t>
            </a:r>
            <a:r>
              <a:rPr lang="en-US" dirty="0"/>
              <a:t> – Hybrid: Experiment 1 Results (Find Human)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12ABA8-5324-49D8-95D0-00BA9AE25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421" y="1802423"/>
            <a:ext cx="8167981" cy="491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50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C4135-DD2F-4F53-80A8-1F2B352C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605110" cy="1478570"/>
          </a:xfrm>
        </p:spPr>
        <p:txBody>
          <a:bodyPr/>
          <a:lstStyle/>
          <a:p>
            <a:r>
              <a:rPr lang="en-US" dirty="0"/>
              <a:t>SCOU</a:t>
            </a:r>
            <a:r>
              <a:rPr lang="en-US" cap="none" dirty="0"/>
              <a:t>t</a:t>
            </a:r>
            <a:r>
              <a:rPr lang="en-US" dirty="0"/>
              <a:t> – Hybrid: Experiment 1 Results (MAP WATER)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85A61-91C6-42F5-94DE-B000E6E65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172" y="1740877"/>
            <a:ext cx="8081655" cy="489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40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B6165-E02B-490E-AB56-43646B281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2: Adaptability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16799-8205-4520-9BEE-E5E242F5B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96336"/>
          </a:xfrm>
        </p:spPr>
        <p:txBody>
          <a:bodyPr>
            <a:normAutofit/>
          </a:bodyPr>
          <a:lstStyle/>
          <a:p>
            <a:r>
              <a:rPr lang="en-US" dirty="0"/>
              <a:t>Goal Change</a:t>
            </a:r>
          </a:p>
          <a:p>
            <a:pPr lvl="1"/>
            <a:r>
              <a:rPr lang="en-US" dirty="0"/>
              <a:t>SCOUt controllers tested on goal type with no training</a:t>
            </a:r>
          </a:p>
          <a:p>
            <a:r>
              <a:rPr lang="en-US" dirty="0"/>
              <a:t>Sensor Set Change</a:t>
            </a:r>
          </a:p>
          <a:p>
            <a:pPr lvl="1"/>
            <a:r>
              <a:rPr lang="en-US" dirty="0"/>
              <a:t>SCOUt controllers tested after removing sensors from agent</a:t>
            </a:r>
          </a:p>
          <a:p>
            <a:r>
              <a:rPr lang="en-US" dirty="0"/>
              <a:t>Additional training</a:t>
            </a:r>
          </a:p>
          <a:p>
            <a:pPr lvl="1"/>
            <a:r>
              <a:rPr lang="en-US" dirty="0" err="1"/>
              <a:t>SCOUt</a:t>
            </a:r>
            <a:r>
              <a:rPr lang="en-US" baseline="-25000" dirty="0" err="1"/>
              <a:t>FH</a:t>
            </a:r>
            <a:r>
              <a:rPr lang="en-US" dirty="0"/>
              <a:t> retrained on Map Water </a:t>
            </a:r>
          </a:p>
          <a:p>
            <a:pPr lvl="1"/>
            <a:r>
              <a:rPr lang="en-US" dirty="0" err="1"/>
              <a:t>SCOUt</a:t>
            </a:r>
            <a:r>
              <a:rPr lang="en-US" baseline="-25000" dirty="0" err="1"/>
              <a:t>MW</a:t>
            </a:r>
            <a:r>
              <a:rPr lang="en-US" dirty="0"/>
              <a:t> retrained on new Find Human</a:t>
            </a:r>
          </a:p>
          <a:p>
            <a:pPr lvl="1"/>
            <a:r>
              <a:rPr lang="en-US" dirty="0"/>
              <a:t>Retrained controllers tested</a:t>
            </a:r>
          </a:p>
        </p:txBody>
      </p:sp>
    </p:spTree>
    <p:extLst>
      <p:ext uri="{BB962C8B-B14F-4D97-AF65-F5344CB8AC3E}">
        <p14:creationId xmlns:p14="http://schemas.microsoft.com/office/powerpoint/2010/main" val="2100246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37AE6-193C-4AED-9CBB-D11829B3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6A7FA-429A-4F3F-BE33-A6DE2FDF4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SCOUt on goal it was not trained for</a:t>
            </a:r>
          </a:p>
          <a:p>
            <a:r>
              <a:rPr lang="en-US" dirty="0"/>
              <a:t>1000 operations per environment</a:t>
            </a:r>
          </a:p>
          <a:p>
            <a:r>
              <a:rPr lang="en-US" dirty="0"/>
              <a:t>Performance results averaged across all 3000 operations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7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CDFB-D186-4469-9BA0-2E0BFA747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SCOU</a:t>
            </a:r>
            <a:r>
              <a:rPr lang="en-US" cap="none" dirty="0"/>
              <a:t>t – MAP WATER: </a:t>
            </a:r>
            <a:r>
              <a:rPr lang="en-US" dirty="0"/>
              <a:t>Goal Change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29651-CA33-4559-8059-CF60C943D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26" y="1707068"/>
            <a:ext cx="8430972" cy="505683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97F727B-0FFE-485F-86B0-EB911D74D0C0}"/>
              </a:ext>
            </a:extLst>
          </p:cNvPr>
          <p:cNvSpPr/>
          <p:nvPr/>
        </p:nvSpPr>
        <p:spPr>
          <a:xfrm>
            <a:off x="5249010" y="2804746"/>
            <a:ext cx="794238" cy="14785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66D820F-6492-4774-A570-0198DCF29262}"/>
              </a:ext>
            </a:extLst>
          </p:cNvPr>
          <p:cNvSpPr/>
          <p:nvPr/>
        </p:nvSpPr>
        <p:spPr>
          <a:xfrm>
            <a:off x="9472644" y="2804746"/>
            <a:ext cx="794238" cy="14785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A25F03-F2E2-486A-BC1B-D005A877DACB}"/>
              </a:ext>
            </a:extLst>
          </p:cNvPr>
          <p:cNvSpPr/>
          <p:nvPr/>
        </p:nvSpPr>
        <p:spPr>
          <a:xfrm>
            <a:off x="5187462" y="4990974"/>
            <a:ext cx="908538" cy="17729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1EAF32-4E51-4426-A7CE-98A7BACB75C4}"/>
              </a:ext>
            </a:extLst>
          </p:cNvPr>
          <p:cNvSpPr/>
          <p:nvPr/>
        </p:nvSpPr>
        <p:spPr>
          <a:xfrm>
            <a:off x="9395744" y="4848536"/>
            <a:ext cx="905362" cy="19153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56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CDFB-D186-4469-9BA0-2E0BFA747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SCOU</a:t>
            </a:r>
            <a:r>
              <a:rPr lang="en-US" cap="none" dirty="0"/>
              <a:t>t – FIND HUMAN: </a:t>
            </a:r>
            <a:r>
              <a:rPr lang="en-US" dirty="0"/>
              <a:t>Goal Change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E85C68-F37F-4E5B-9232-41C3D9336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29" y="1645073"/>
            <a:ext cx="8459766" cy="509168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AFEF617-9289-4114-9A5D-5D51DC7DA7E2}"/>
              </a:ext>
            </a:extLst>
          </p:cNvPr>
          <p:cNvSpPr/>
          <p:nvPr/>
        </p:nvSpPr>
        <p:spPr>
          <a:xfrm>
            <a:off x="5240218" y="2022231"/>
            <a:ext cx="794238" cy="22610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8D379A-E1BC-42FA-9131-BD60FE92D874}"/>
              </a:ext>
            </a:extLst>
          </p:cNvPr>
          <p:cNvSpPr/>
          <p:nvPr/>
        </p:nvSpPr>
        <p:spPr>
          <a:xfrm>
            <a:off x="9395493" y="2450917"/>
            <a:ext cx="911217" cy="16902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E727696-236A-4E8E-BC1F-4C6DC9209556}"/>
              </a:ext>
            </a:extLst>
          </p:cNvPr>
          <p:cNvSpPr/>
          <p:nvPr/>
        </p:nvSpPr>
        <p:spPr>
          <a:xfrm>
            <a:off x="5240218" y="5240766"/>
            <a:ext cx="794238" cy="14785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0835C6-E831-430C-B92A-A355C6F6AB48}"/>
              </a:ext>
            </a:extLst>
          </p:cNvPr>
          <p:cNvSpPr/>
          <p:nvPr/>
        </p:nvSpPr>
        <p:spPr>
          <a:xfrm>
            <a:off x="9427605" y="4536650"/>
            <a:ext cx="870313" cy="21914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52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37AE6-193C-4AED-9CBB-D11829B3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Set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6A7FA-429A-4F3F-BE33-A6DE2FDF4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SCOUt after removing a sensor from the agent</a:t>
            </a:r>
          </a:p>
          <a:p>
            <a:r>
              <a:rPr lang="en-US" dirty="0"/>
              <a:t>1000 operations per environment</a:t>
            </a:r>
          </a:p>
          <a:p>
            <a:r>
              <a:rPr lang="en-US" dirty="0"/>
              <a:t>Performance results averaged across all 3000 operations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26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CDFB-D186-4469-9BA0-2E0BFA747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332549" cy="1478570"/>
          </a:xfrm>
        </p:spPr>
        <p:txBody>
          <a:bodyPr/>
          <a:lstStyle/>
          <a:p>
            <a:r>
              <a:rPr lang="en-US" dirty="0"/>
              <a:t>SCOU</a:t>
            </a:r>
            <a:r>
              <a:rPr lang="en-US" cap="none" dirty="0"/>
              <a:t>t – MAP WATER: </a:t>
            </a:r>
            <a:r>
              <a:rPr lang="en-US" dirty="0"/>
              <a:t>Sensor Set Change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C133BB-A54D-4A12-B240-9F90B482C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218" y="1828063"/>
            <a:ext cx="8078388" cy="485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73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F34E0-AEED-42E3-B803-6F0AB09D7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9965C-FBF5-4082-90DE-19E958EF4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Unknown environment</a:t>
            </a:r>
          </a:p>
          <a:p>
            <a:r>
              <a:rPr lang="en-US" dirty="0"/>
              <a:t>Potential hazards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Search and rescue</a:t>
            </a:r>
          </a:p>
          <a:p>
            <a:pPr lvl="2"/>
            <a:r>
              <a:rPr lang="en-US" dirty="0"/>
              <a:t>Tornado</a:t>
            </a:r>
          </a:p>
          <a:p>
            <a:pPr lvl="1"/>
            <a:r>
              <a:rPr lang="en-US" dirty="0"/>
              <a:t>Resource discovery</a:t>
            </a:r>
          </a:p>
          <a:p>
            <a:pPr lvl="2"/>
            <a:r>
              <a:rPr lang="en-US" dirty="0"/>
              <a:t>Measuring geological properties for mining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61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CDFB-D186-4469-9BA0-2E0BFA747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754579" cy="1478570"/>
          </a:xfrm>
        </p:spPr>
        <p:txBody>
          <a:bodyPr/>
          <a:lstStyle/>
          <a:p>
            <a:r>
              <a:rPr lang="en-US" dirty="0"/>
              <a:t>SCOU</a:t>
            </a:r>
            <a:r>
              <a:rPr lang="en-US" cap="none" dirty="0"/>
              <a:t>t – FIND HUMAN: </a:t>
            </a:r>
            <a:r>
              <a:rPr lang="en-US" dirty="0"/>
              <a:t>Sensor set Change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78F2FE-9E63-4821-BB13-FD7ABAD25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38" y="1709521"/>
            <a:ext cx="8878747" cy="505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62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0EDFF-C374-44A1-AB9C-D3DFB516B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592D4-5F53-48DB-8F8E-CEB3A64CB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training process</a:t>
            </a:r>
          </a:p>
          <a:p>
            <a:r>
              <a:rPr lang="en-US" dirty="0" err="1"/>
              <a:t>SCOUt</a:t>
            </a:r>
            <a:r>
              <a:rPr lang="en-US" baseline="-25000" dirty="0" err="1"/>
              <a:t>FH</a:t>
            </a:r>
            <a:r>
              <a:rPr lang="en-US" baseline="-25000" dirty="0"/>
              <a:t>+</a:t>
            </a:r>
            <a:endParaRPr lang="en-US" dirty="0"/>
          </a:p>
          <a:p>
            <a:pPr lvl="1"/>
            <a:r>
              <a:rPr lang="en-US" dirty="0"/>
              <a:t>Starts with </a:t>
            </a:r>
            <a:r>
              <a:rPr lang="en-US" dirty="0" err="1"/>
              <a:t>SCOUt</a:t>
            </a:r>
            <a:r>
              <a:rPr lang="en-US" baseline="-25000" dirty="0" err="1"/>
              <a:t>FH</a:t>
            </a:r>
            <a:r>
              <a:rPr lang="en-US" dirty="0"/>
              <a:t> memory</a:t>
            </a:r>
          </a:p>
          <a:p>
            <a:pPr lvl="1"/>
            <a:r>
              <a:rPr lang="en-US" dirty="0"/>
              <a:t>Additional training on Map Water goal</a:t>
            </a:r>
          </a:p>
          <a:p>
            <a:r>
              <a:rPr lang="en-US" dirty="0" err="1"/>
              <a:t>SCOUt</a:t>
            </a:r>
            <a:r>
              <a:rPr lang="en-US" baseline="-25000" dirty="0" err="1"/>
              <a:t>MW</a:t>
            </a:r>
            <a:r>
              <a:rPr lang="en-US" baseline="-25000" dirty="0"/>
              <a:t>+</a:t>
            </a:r>
            <a:endParaRPr lang="en-US" dirty="0"/>
          </a:p>
          <a:p>
            <a:pPr lvl="1"/>
            <a:r>
              <a:rPr lang="en-US" dirty="0"/>
              <a:t>Starts with </a:t>
            </a:r>
            <a:r>
              <a:rPr lang="en-US" dirty="0" err="1"/>
              <a:t>SCOUt</a:t>
            </a:r>
            <a:r>
              <a:rPr lang="en-US" baseline="-25000" dirty="0" err="1"/>
              <a:t>MW</a:t>
            </a:r>
            <a:r>
              <a:rPr lang="en-US" dirty="0"/>
              <a:t> memory</a:t>
            </a:r>
          </a:p>
          <a:p>
            <a:pPr lvl="1"/>
            <a:r>
              <a:rPr lang="en-US" dirty="0"/>
              <a:t>Additional training on Find Human goal</a:t>
            </a:r>
          </a:p>
        </p:txBody>
      </p:sp>
    </p:spTree>
    <p:extLst>
      <p:ext uri="{BB962C8B-B14F-4D97-AF65-F5344CB8AC3E}">
        <p14:creationId xmlns:p14="http://schemas.microsoft.com/office/powerpoint/2010/main" val="3531074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CDFB-D186-4469-9BA0-2E0BFA747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SCOU</a:t>
            </a:r>
            <a:r>
              <a:rPr lang="en-US" cap="none" dirty="0"/>
              <a:t>t – FIND HUMAN PLUS: </a:t>
            </a:r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457360-C690-44AF-BC74-B2C17F5C4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8" y="2524449"/>
            <a:ext cx="5964483" cy="357373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6DE923-0CCE-46AB-BC36-C98D6A1E8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66" y="2524450"/>
            <a:ext cx="5902806" cy="357373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71A70B-FA9D-4B5D-A86B-DDD5F154A867}"/>
              </a:ext>
            </a:extLst>
          </p:cNvPr>
          <p:cNvCxnSpPr>
            <a:cxnSpLocks/>
          </p:cNvCxnSpPr>
          <p:nvPr/>
        </p:nvCxnSpPr>
        <p:spPr>
          <a:xfrm>
            <a:off x="518747" y="3903785"/>
            <a:ext cx="24266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F5D0BA-5138-448B-92B0-B1191DB030FC}"/>
              </a:ext>
            </a:extLst>
          </p:cNvPr>
          <p:cNvCxnSpPr>
            <a:cxnSpLocks/>
          </p:cNvCxnSpPr>
          <p:nvPr/>
        </p:nvCxnSpPr>
        <p:spPr>
          <a:xfrm>
            <a:off x="545123" y="4618893"/>
            <a:ext cx="24266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E647C0-0F8F-4261-AFEC-DA4A5565F31E}"/>
              </a:ext>
            </a:extLst>
          </p:cNvPr>
          <p:cNvCxnSpPr>
            <a:cxnSpLocks/>
          </p:cNvCxnSpPr>
          <p:nvPr/>
        </p:nvCxnSpPr>
        <p:spPr>
          <a:xfrm>
            <a:off x="3519855" y="3194539"/>
            <a:ext cx="24266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C3C46A-C58D-41BF-8B3A-730D5802C172}"/>
              </a:ext>
            </a:extLst>
          </p:cNvPr>
          <p:cNvCxnSpPr>
            <a:cxnSpLocks/>
          </p:cNvCxnSpPr>
          <p:nvPr/>
        </p:nvCxnSpPr>
        <p:spPr>
          <a:xfrm>
            <a:off x="3519855" y="5339861"/>
            <a:ext cx="24266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223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CDFB-D186-4469-9BA0-2E0BFA747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SCOU</a:t>
            </a:r>
            <a:r>
              <a:rPr lang="en-US" cap="none" dirty="0"/>
              <a:t>t – MAP WATER PLUS: </a:t>
            </a:r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23F7C8-4818-4D74-ABB6-D33C2E358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22" y="2278832"/>
            <a:ext cx="5933100" cy="35920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0CB8FE-9E6D-4469-94F6-D82D135B3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9" y="2278831"/>
            <a:ext cx="5933100" cy="356970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7227D7-4BC8-4354-89DC-5CB904092029}"/>
              </a:ext>
            </a:extLst>
          </p:cNvPr>
          <p:cNvCxnSpPr>
            <a:cxnSpLocks/>
          </p:cNvCxnSpPr>
          <p:nvPr/>
        </p:nvCxnSpPr>
        <p:spPr>
          <a:xfrm>
            <a:off x="501163" y="3657601"/>
            <a:ext cx="24266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FD965A-4F00-41A0-89FA-3127380B8D1E}"/>
              </a:ext>
            </a:extLst>
          </p:cNvPr>
          <p:cNvCxnSpPr>
            <a:cxnSpLocks/>
          </p:cNvCxnSpPr>
          <p:nvPr/>
        </p:nvCxnSpPr>
        <p:spPr>
          <a:xfrm>
            <a:off x="527539" y="4818185"/>
            <a:ext cx="24266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0F9584-ED1E-4EDE-B83C-35D5F4458A21}"/>
              </a:ext>
            </a:extLst>
          </p:cNvPr>
          <p:cNvCxnSpPr>
            <a:cxnSpLocks/>
          </p:cNvCxnSpPr>
          <p:nvPr/>
        </p:nvCxnSpPr>
        <p:spPr>
          <a:xfrm>
            <a:off x="3481755" y="2584940"/>
            <a:ext cx="24266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5DE812-6DE8-47D6-91C7-B7C8DB5BD323}"/>
              </a:ext>
            </a:extLst>
          </p:cNvPr>
          <p:cNvCxnSpPr>
            <a:cxnSpLocks/>
          </p:cNvCxnSpPr>
          <p:nvPr/>
        </p:nvCxnSpPr>
        <p:spPr>
          <a:xfrm>
            <a:off x="3455379" y="5424855"/>
            <a:ext cx="24266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478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CDFB-D186-4469-9BA0-2E0BFA747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2417A-F5E2-4FB4-942D-3DFEF7A5C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SCOUt shows adaptability</a:t>
            </a:r>
          </a:p>
          <a:p>
            <a:pPr lvl="1"/>
            <a:r>
              <a:rPr lang="en-US" dirty="0"/>
              <a:t>Performs well in both goal types</a:t>
            </a:r>
          </a:p>
          <a:p>
            <a:pPr lvl="1"/>
            <a:r>
              <a:rPr lang="en-US" dirty="0"/>
              <a:t>Presented to new goal</a:t>
            </a:r>
          </a:p>
          <a:p>
            <a:pPr lvl="1"/>
            <a:r>
              <a:rPr lang="en-US" dirty="0"/>
              <a:t>Sensors removed</a:t>
            </a:r>
          </a:p>
          <a:p>
            <a:r>
              <a:rPr lang="en-US" dirty="0"/>
              <a:t>Poor hazard avoidance behaviors</a:t>
            </a:r>
          </a:p>
          <a:p>
            <a:r>
              <a:rPr lang="en-US" dirty="0"/>
              <a:t>Promising results for generalizing controllers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774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CDFB-D186-4469-9BA0-2E0BFA747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2417A-F5E2-4FB4-942D-3DFEF7A5C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behavior “rules”</a:t>
            </a:r>
          </a:p>
          <a:p>
            <a:r>
              <a:rPr lang="en-US" dirty="0"/>
              <a:t>Better memory management</a:t>
            </a:r>
          </a:p>
          <a:p>
            <a:r>
              <a:rPr lang="en-US" dirty="0"/>
              <a:t>Integration of goal to memory and comparisons</a:t>
            </a:r>
          </a:p>
        </p:txBody>
      </p:sp>
    </p:spTree>
    <p:extLst>
      <p:ext uri="{BB962C8B-B14F-4D97-AF65-F5344CB8AC3E}">
        <p14:creationId xmlns:p14="http://schemas.microsoft.com/office/powerpoint/2010/main" val="2767015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CBC27-CAC2-4FF3-BE50-4587150F7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3772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5E94A-0092-4B40-83EB-68EDF71EB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80392"/>
            <a:ext cx="4954588" cy="5363308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[1] Akash Arora, Robert Fitch, and Salah </a:t>
            </a:r>
            <a:r>
              <a:rPr lang="en-US" dirty="0" err="1"/>
              <a:t>Sukkarieh</a:t>
            </a:r>
            <a:r>
              <a:rPr lang="en-US" dirty="0"/>
              <a:t>. An Approach to Autonomous</a:t>
            </a:r>
          </a:p>
          <a:p>
            <a:pPr marL="0" indent="0">
              <a:buNone/>
            </a:pPr>
            <a:r>
              <a:rPr lang="en-US" dirty="0"/>
              <a:t>Science by Modeling Geological Knowledge in a Bayesian Framework. </a:t>
            </a:r>
            <a:r>
              <a:rPr lang="en-US" i="1" dirty="0"/>
              <a:t>2017</a:t>
            </a:r>
          </a:p>
          <a:p>
            <a:pPr marL="0" indent="0">
              <a:buNone/>
            </a:pPr>
            <a:r>
              <a:rPr lang="en-US" i="1" dirty="0"/>
              <a:t>IEEE/RSJ International Conference on Intelligent Robots and Systems (IROS)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fr-FR" dirty="0"/>
              <a:t>pages 3803–3810, </a:t>
            </a:r>
            <a:r>
              <a:rPr lang="fr-FR" dirty="0" err="1"/>
              <a:t>September</a:t>
            </a:r>
            <a:r>
              <a:rPr lang="fr-FR" dirty="0"/>
              <a:t> 2017. </a:t>
            </a:r>
            <a:r>
              <a:rPr lang="fr-FR" dirty="0" err="1"/>
              <a:t>arXiv</a:t>
            </a:r>
            <a:r>
              <a:rPr lang="fr-FR" dirty="0"/>
              <a:t>: 1703.03146.</a:t>
            </a:r>
          </a:p>
          <a:p>
            <a:pPr marL="0" indent="0">
              <a:buNone/>
            </a:pPr>
            <a:r>
              <a:rPr lang="en-US" dirty="0"/>
              <a:t>[2] Akash Arora, P. Michael Furlong, Robert Fitch, Terry Fong, Salah </a:t>
            </a:r>
            <a:r>
              <a:rPr lang="en-US" dirty="0" err="1"/>
              <a:t>Sukkarieh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and Richard </a:t>
            </a:r>
            <a:r>
              <a:rPr lang="en-US" dirty="0" err="1"/>
              <a:t>Elphic</a:t>
            </a:r>
            <a:r>
              <a:rPr lang="en-US" dirty="0"/>
              <a:t>. Online Multi-modal Learning and Adaptive Informative</a:t>
            </a:r>
          </a:p>
          <a:p>
            <a:pPr marL="0" indent="0">
              <a:buNone/>
            </a:pPr>
            <a:r>
              <a:rPr lang="en-US" dirty="0"/>
              <a:t>Trajectory Planning for Autonomous Exploration. In Marco </a:t>
            </a:r>
            <a:r>
              <a:rPr lang="en-US" dirty="0" err="1"/>
              <a:t>Hutter</a:t>
            </a:r>
            <a:r>
              <a:rPr lang="en-US" dirty="0"/>
              <a:t> and Roland</a:t>
            </a:r>
          </a:p>
          <a:p>
            <a:pPr marL="0" indent="0">
              <a:buNone/>
            </a:pPr>
            <a:r>
              <a:rPr lang="en-US" dirty="0" err="1"/>
              <a:t>Siegwart</a:t>
            </a:r>
            <a:r>
              <a:rPr lang="en-US" dirty="0"/>
              <a:t>, editors, </a:t>
            </a:r>
            <a:r>
              <a:rPr lang="en-US" i="1" dirty="0"/>
              <a:t>Field and Service Robotics</a:t>
            </a:r>
            <a:r>
              <a:rPr lang="en-US" dirty="0"/>
              <a:t>, volume 5, pages 239–254. Springer</a:t>
            </a:r>
          </a:p>
          <a:p>
            <a:pPr marL="0" indent="0">
              <a:buNone/>
            </a:pPr>
            <a:r>
              <a:rPr lang="en-US" dirty="0"/>
              <a:t>International Publishing, Cham, 2018.</a:t>
            </a:r>
          </a:p>
          <a:p>
            <a:pPr marL="0" indent="0">
              <a:buNone/>
            </a:pPr>
            <a:r>
              <a:rPr lang="en-US" dirty="0"/>
              <a:t>[3] Kai </a:t>
            </a:r>
            <a:r>
              <a:rPr lang="en-US" dirty="0" err="1"/>
              <a:t>Arulkumaran</a:t>
            </a:r>
            <a:r>
              <a:rPr lang="en-US" dirty="0"/>
              <a:t>, Marc Peter </a:t>
            </a:r>
            <a:r>
              <a:rPr lang="en-US" dirty="0" err="1"/>
              <a:t>Deisenroth</a:t>
            </a:r>
            <a:r>
              <a:rPr lang="en-US" dirty="0"/>
              <a:t>, Miles Brundage, and Anil Anthony</a:t>
            </a:r>
          </a:p>
          <a:p>
            <a:pPr marL="0" indent="0">
              <a:buNone/>
            </a:pPr>
            <a:r>
              <a:rPr lang="en-US" dirty="0"/>
              <a:t>Bharath. A Brief Survey of Deep Reinforcement Learning. </a:t>
            </a:r>
            <a:r>
              <a:rPr lang="en-US" i="1" dirty="0"/>
              <a:t>IEEE Signal Processing</a:t>
            </a:r>
          </a:p>
          <a:p>
            <a:pPr marL="0" indent="0">
              <a:buNone/>
            </a:pPr>
            <a:r>
              <a:rPr lang="de-DE" i="1" dirty="0"/>
              <a:t>Magazine</a:t>
            </a:r>
            <a:r>
              <a:rPr lang="de-DE" dirty="0"/>
              <a:t>, 34(6):26–38, November 2017. arXiv: 1708.05866.</a:t>
            </a:r>
          </a:p>
          <a:p>
            <a:pPr marL="0" indent="0">
              <a:buNone/>
            </a:pPr>
            <a:r>
              <a:rPr lang="en-US" dirty="0"/>
              <a:t>[4] Shi Bai, </a:t>
            </a:r>
            <a:r>
              <a:rPr lang="en-US" dirty="0" err="1"/>
              <a:t>Fanfei</a:t>
            </a:r>
            <a:r>
              <a:rPr lang="en-US" dirty="0"/>
              <a:t> Chen, and Brendan </a:t>
            </a:r>
            <a:r>
              <a:rPr lang="en-US" dirty="0" err="1"/>
              <a:t>Englot</a:t>
            </a:r>
            <a:r>
              <a:rPr lang="en-US" dirty="0"/>
              <a:t>. Toward autonomous mapping and exploration</a:t>
            </a:r>
          </a:p>
          <a:p>
            <a:pPr marL="0" indent="0">
              <a:buNone/>
            </a:pPr>
            <a:r>
              <a:rPr lang="en-US" dirty="0"/>
              <a:t>for mobile robots through deep supervised learning. In </a:t>
            </a:r>
            <a:r>
              <a:rPr lang="en-US" i="1" dirty="0"/>
              <a:t>2017 IEEE/RSJ</a:t>
            </a:r>
          </a:p>
          <a:p>
            <a:pPr marL="0" indent="0">
              <a:buNone/>
            </a:pPr>
            <a:r>
              <a:rPr lang="en-US" i="1" dirty="0"/>
              <a:t>International Conference on Intelligent Robots and Systems (IROS)</a:t>
            </a:r>
            <a:r>
              <a:rPr lang="en-US" dirty="0"/>
              <a:t>, pages 2379–</a:t>
            </a:r>
          </a:p>
          <a:p>
            <a:pPr marL="0" indent="0">
              <a:buNone/>
            </a:pPr>
            <a:r>
              <a:rPr lang="fr-FR" dirty="0"/>
              <a:t>2384, Vancouver, BC, </a:t>
            </a:r>
            <a:r>
              <a:rPr lang="fr-FR" dirty="0" err="1"/>
              <a:t>September</a:t>
            </a:r>
            <a:r>
              <a:rPr lang="fr-FR" dirty="0"/>
              <a:t> 2017. IEEE.</a:t>
            </a:r>
          </a:p>
          <a:p>
            <a:pPr marL="0" indent="0">
              <a:buNone/>
            </a:pPr>
            <a:r>
              <a:rPr lang="en-US" dirty="0"/>
              <a:t>[5] Mike Bostock. Data-Driven Documents.</a:t>
            </a:r>
          </a:p>
          <a:p>
            <a:pPr marL="0" indent="0">
              <a:buNone/>
            </a:pPr>
            <a:r>
              <a:rPr lang="en-US" dirty="0"/>
              <a:t>[6] Travis Brown. </a:t>
            </a:r>
            <a:r>
              <a:rPr lang="en-US" dirty="0" err="1"/>
              <a:t>circe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[7] A. J. Clark. Evolving </a:t>
            </a:r>
            <a:r>
              <a:rPr lang="en-US" dirty="0" err="1"/>
              <a:t>adabot</a:t>
            </a:r>
            <a:r>
              <a:rPr lang="en-US" dirty="0"/>
              <a:t>: A mobile robot with adjustable wheel extensions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7AF6A8-4288-4258-A0B0-BC4872451556}"/>
              </a:ext>
            </a:extLst>
          </p:cNvPr>
          <p:cNvSpPr txBox="1">
            <a:spLocks/>
          </p:cNvSpPr>
          <p:nvPr/>
        </p:nvSpPr>
        <p:spPr>
          <a:xfrm>
            <a:off x="6094412" y="1380391"/>
            <a:ext cx="4954588" cy="536330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 </a:t>
            </a:r>
            <a:r>
              <a:rPr lang="en-US" i="1" dirty="0"/>
              <a:t>2017 IEEE Symposium Series on Computational Intelligence (SSCI)</a:t>
            </a:r>
            <a:r>
              <a:rPr lang="en-US" dirty="0"/>
              <a:t>, pages</a:t>
            </a:r>
          </a:p>
          <a:p>
            <a:pPr marL="0" indent="0">
              <a:buNone/>
            </a:pPr>
            <a:r>
              <a:rPr lang="en-US" dirty="0"/>
              <a:t>1–8, November 2017.</a:t>
            </a:r>
          </a:p>
          <a:p>
            <a:pPr marL="0" indent="0">
              <a:buNone/>
            </a:pPr>
            <a:r>
              <a:rPr lang="en-US" dirty="0"/>
              <a:t>[8] Jonathan E. Clark, Daniel I. Goldman, Tao Chen, Robert J. Full, and Daniel E.</a:t>
            </a:r>
          </a:p>
          <a:p>
            <a:pPr marL="0" indent="0">
              <a:buNone/>
            </a:pPr>
            <a:r>
              <a:rPr lang="en-US" dirty="0" err="1"/>
              <a:t>Koditschek</a:t>
            </a:r>
            <a:r>
              <a:rPr lang="en-US" dirty="0"/>
              <a:t>. Toward a Dynamic Vertical Climbing Robot. 2006.</a:t>
            </a:r>
          </a:p>
          <a:p>
            <a:pPr marL="0" indent="0">
              <a:buNone/>
            </a:pPr>
            <a:r>
              <a:rPr lang="en-US" dirty="0"/>
              <a:t>[9] Justin Clark and Rafael Fierro. Mobile robotic sensors for perimeter detection</a:t>
            </a:r>
          </a:p>
          <a:p>
            <a:pPr marL="0" indent="0">
              <a:buNone/>
            </a:pPr>
            <a:r>
              <a:rPr lang="en-US" dirty="0"/>
              <a:t>and tracking. </a:t>
            </a:r>
            <a:r>
              <a:rPr lang="en-US" i="1" dirty="0"/>
              <a:t>ISA Transactions</a:t>
            </a:r>
            <a:r>
              <a:rPr lang="en-US" dirty="0"/>
              <a:t>, 46(1):3–13, February 2007.</a:t>
            </a:r>
          </a:p>
          <a:p>
            <a:pPr marL="0" indent="0">
              <a:buNone/>
            </a:pPr>
            <a:r>
              <a:rPr lang="en-US" dirty="0"/>
              <a:t>[10] Jonathon Doran and Ian </a:t>
            </a:r>
            <a:r>
              <a:rPr lang="en-US" dirty="0" err="1"/>
              <a:t>Parberry</a:t>
            </a:r>
            <a:r>
              <a:rPr lang="en-US" dirty="0"/>
              <a:t>. Controlled Procedural Terrain Generation</a:t>
            </a:r>
          </a:p>
          <a:p>
            <a:pPr marL="0" indent="0">
              <a:buNone/>
            </a:pPr>
            <a:r>
              <a:rPr lang="en-US" dirty="0"/>
              <a:t>Using Software Agents. </a:t>
            </a:r>
            <a:r>
              <a:rPr lang="en-US" i="1" dirty="0"/>
              <a:t>IEEE Transactions on Computational Intelligence and</a:t>
            </a:r>
          </a:p>
          <a:p>
            <a:pPr marL="0" indent="0">
              <a:buNone/>
            </a:pPr>
            <a:r>
              <a:rPr lang="it-IT" i="1" dirty="0"/>
              <a:t>AI in Games</a:t>
            </a:r>
            <a:r>
              <a:rPr lang="it-IT" dirty="0"/>
              <a:t>, 2(2):111–119, June 2010.</a:t>
            </a:r>
          </a:p>
          <a:p>
            <a:pPr marL="0" indent="0">
              <a:buNone/>
            </a:pPr>
            <a:r>
              <a:rPr lang="en-US" dirty="0"/>
              <a:t>[11] Wolfgang Fink, James M. </a:t>
            </a:r>
            <a:r>
              <a:rPr lang="en-US" dirty="0" err="1"/>
              <a:t>Dohm</a:t>
            </a:r>
            <a:r>
              <a:rPr lang="en-US" dirty="0"/>
              <a:t>, Mark A. Tarbell, Trent M. Hare, Victor R.</a:t>
            </a:r>
          </a:p>
          <a:p>
            <a:pPr marL="0" indent="0">
              <a:buNone/>
            </a:pPr>
            <a:r>
              <a:rPr lang="en-US" dirty="0"/>
              <a:t>Baker, Dirk Schulze-</a:t>
            </a:r>
            <a:r>
              <a:rPr lang="en-US" dirty="0" err="1"/>
              <a:t>Makuch</a:t>
            </a:r>
            <a:r>
              <a:rPr lang="en-US" dirty="0"/>
              <a:t>, Roberto </a:t>
            </a:r>
            <a:r>
              <a:rPr lang="en-US" dirty="0" err="1"/>
              <a:t>Furfaro</a:t>
            </a:r>
            <a:r>
              <a:rPr lang="en-US" dirty="0"/>
              <a:t>, Alberto G. </a:t>
            </a:r>
            <a:r>
              <a:rPr lang="en-US" dirty="0" err="1"/>
              <a:t>Fairen</a:t>
            </a:r>
            <a:r>
              <a:rPr lang="en-US" dirty="0"/>
              <a:t>, Ty P.A. </a:t>
            </a:r>
            <a:r>
              <a:rPr lang="en-US" dirty="0" err="1"/>
              <a:t>Ferre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Hideaki Miyamoto, </a:t>
            </a:r>
            <a:r>
              <a:rPr lang="en-US" dirty="0" err="1"/>
              <a:t>Goro</a:t>
            </a:r>
            <a:r>
              <a:rPr lang="en-US" dirty="0"/>
              <a:t> Komatsu, and William C. Mahaney. Tier-Scalable</a:t>
            </a:r>
          </a:p>
          <a:p>
            <a:pPr marL="0" indent="0">
              <a:buNone/>
            </a:pPr>
            <a:r>
              <a:rPr lang="en-US" dirty="0"/>
              <a:t>Reconnaissance Missions For The Autonomous Exploration Of Planetary Bodies.</a:t>
            </a:r>
          </a:p>
          <a:p>
            <a:pPr marL="0" indent="0">
              <a:buNone/>
            </a:pPr>
            <a:r>
              <a:rPr lang="en-US" dirty="0"/>
              <a:t>In </a:t>
            </a:r>
            <a:r>
              <a:rPr lang="en-US" i="1" dirty="0"/>
              <a:t>2007 IEEE Aerospace Conference</a:t>
            </a:r>
            <a:r>
              <a:rPr lang="en-US" dirty="0"/>
              <a:t>, pages 1–10, Big Sky, MT, USA, 2007. IEEE.</a:t>
            </a:r>
          </a:p>
          <a:p>
            <a:pPr marL="0" indent="0">
              <a:buNone/>
            </a:pPr>
            <a:r>
              <a:rPr lang="en-US" dirty="0"/>
              <a:t>[12] </a:t>
            </a:r>
            <a:r>
              <a:rPr lang="en-US" dirty="0" err="1"/>
              <a:t>Zhiwei</a:t>
            </a:r>
            <a:r>
              <a:rPr lang="en-US" dirty="0"/>
              <a:t> Fu, Bruce L. Golden, </a:t>
            </a:r>
            <a:r>
              <a:rPr lang="en-US" dirty="0" err="1"/>
              <a:t>Shreevardhan</a:t>
            </a:r>
            <a:r>
              <a:rPr lang="en-US" dirty="0"/>
              <a:t> </a:t>
            </a:r>
            <a:r>
              <a:rPr lang="en-US" dirty="0" err="1"/>
              <a:t>Lele</a:t>
            </a:r>
            <a:r>
              <a:rPr lang="en-US" dirty="0"/>
              <a:t>, S. Raghavan, and Edward A.</a:t>
            </a:r>
          </a:p>
          <a:p>
            <a:pPr marL="0" indent="0">
              <a:buNone/>
            </a:pPr>
            <a:r>
              <a:rPr lang="en-US" dirty="0" err="1"/>
              <a:t>Wasil</a:t>
            </a:r>
            <a:r>
              <a:rPr lang="en-US" dirty="0"/>
              <a:t>. A Genetic Algorithm-Based Approach for Building Accurate Decision</a:t>
            </a:r>
          </a:p>
          <a:p>
            <a:pPr marL="0" indent="0">
              <a:buNone/>
            </a:pPr>
            <a:r>
              <a:rPr lang="en-US" dirty="0"/>
              <a:t>Trees. </a:t>
            </a:r>
            <a:r>
              <a:rPr lang="en-US" i="1" dirty="0"/>
              <a:t>INFORMS Journal on Computing</a:t>
            </a:r>
            <a:r>
              <a:rPr lang="en-US" dirty="0"/>
              <a:t>, 15(1):3–22, February 2003.</a:t>
            </a:r>
          </a:p>
          <a:p>
            <a:pPr marL="0" indent="0">
              <a:buNone/>
            </a:pPr>
            <a:r>
              <a:rPr lang="en-US" dirty="0"/>
              <a:t>[13] Duncan W. Haldane, Kevin C. Peterson, Fernando Garcia Bermudez, and</a:t>
            </a:r>
          </a:p>
          <a:p>
            <a:pPr marL="0" indent="0">
              <a:buNone/>
            </a:pPr>
            <a:r>
              <a:rPr lang="en-US" dirty="0"/>
              <a:t>Ronald S. Fearing. Animal-inspired design and aerodynamic stabilization of</a:t>
            </a:r>
          </a:p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hexapedal</a:t>
            </a:r>
            <a:r>
              <a:rPr lang="en-US" dirty="0"/>
              <a:t> millirobot. </a:t>
            </a:r>
            <a:r>
              <a:rPr lang="en-US" i="1" dirty="0"/>
              <a:t>2013 IEEE International Conference on Robotics and</a:t>
            </a:r>
          </a:p>
          <a:p>
            <a:pPr marL="0" indent="0">
              <a:buNone/>
            </a:pPr>
            <a:r>
              <a:rPr lang="en-US" i="1" dirty="0"/>
              <a:t>Automation</a:t>
            </a:r>
            <a:r>
              <a:rPr lang="en-US" dirty="0"/>
              <a:t>, pages 3279–3286, 2013.</a:t>
            </a:r>
          </a:p>
        </p:txBody>
      </p:sp>
    </p:spTree>
    <p:extLst>
      <p:ext uri="{BB962C8B-B14F-4D97-AF65-F5344CB8AC3E}">
        <p14:creationId xmlns:p14="http://schemas.microsoft.com/office/powerpoint/2010/main" val="941911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CBC27-CAC2-4FF3-BE50-4587150F7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37720"/>
          </a:xfrm>
        </p:spPr>
        <p:txBody>
          <a:bodyPr/>
          <a:lstStyle/>
          <a:p>
            <a:r>
              <a:rPr lang="en-US" dirty="0"/>
              <a:t>References (</a:t>
            </a:r>
            <a:r>
              <a:rPr lang="en-US" cap="none" dirty="0"/>
              <a:t>cont</a:t>
            </a:r>
            <a:r>
              <a:rPr lang="en-US" dirty="0"/>
              <a:t>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5E94A-0092-4B40-83EB-68EDF71EB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266090"/>
            <a:ext cx="4954588" cy="5477609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[14] Aaron M. Hoover, Samuel Burden, Xiao-Yu Fu, S. Shankar Sastry, and Ronald S.</a:t>
            </a:r>
          </a:p>
          <a:p>
            <a:pPr marL="0" indent="0">
              <a:buNone/>
            </a:pPr>
            <a:r>
              <a:rPr lang="en-US" dirty="0"/>
              <a:t>Fearing. Bio-inspired design and dynamic maneuverability of a minimally actuated six-legged robot. </a:t>
            </a:r>
            <a:r>
              <a:rPr lang="en-US" i="1" dirty="0"/>
              <a:t>2010 3rd IEEE RAS &amp; EMBS International Conference</a:t>
            </a:r>
          </a:p>
          <a:p>
            <a:pPr marL="0" indent="0">
              <a:buNone/>
            </a:pPr>
            <a:r>
              <a:rPr lang="en-US" i="1" dirty="0"/>
              <a:t>on Biomedical Robotics and </a:t>
            </a:r>
            <a:r>
              <a:rPr lang="en-US" i="1" dirty="0" err="1"/>
              <a:t>Biomechatronics</a:t>
            </a:r>
            <a:r>
              <a:rPr lang="en-US" dirty="0"/>
              <a:t>, pages 869–876, 2010.</a:t>
            </a:r>
          </a:p>
          <a:p>
            <a:pPr marL="0" indent="0">
              <a:buNone/>
            </a:pPr>
            <a:r>
              <a:rPr lang="en-US" dirty="0"/>
              <a:t>[15] James K. Hopkins, Brent W. </a:t>
            </a:r>
            <a:r>
              <a:rPr lang="en-US" dirty="0" err="1"/>
              <a:t>Spranklin</a:t>
            </a:r>
            <a:r>
              <a:rPr lang="en-US" dirty="0"/>
              <a:t>, and </a:t>
            </a:r>
            <a:r>
              <a:rPr lang="en-US" dirty="0" err="1"/>
              <a:t>Satyandra</a:t>
            </a:r>
            <a:r>
              <a:rPr lang="en-US" dirty="0"/>
              <a:t> K. Gupta. A survey of</a:t>
            </a:r>
          </a:p>
          <a:p>
            <a:pPr marL="0" indent="0">
              <a:buNone/>
            </a:pPr>
            <a:r>
              <a:rPr lang="en-US" dirty="0"/>
              <a:t>snake-inspired robot designs. </a:t>
            </a:r>
            <a:r>
              <a:rPr lang="en-US" i="1" dirty="0" err="1"/>
              <a:t>Bioinspiration</a:t>
            </a:r>
            <a:r>
              <a:rPr lang="en-US" i="1" dirty="0"/>
              <a:t> &amp; biomimetics</a:t>
            </a:r>
            <a:r>
              <a:rPr lang="en-US" dirty="0"/>
              <a:t>, 4(2):021001, 2009.</a:t>
            </a:r>
          </a:p>
          <a:p>
            <a:pPr marL="0" indent="0">
              <a:buNone/>
            </a:pPr>
            <a:r>
              <a:rPr lang="en-US" dirty="0"/>
              <a:t>[16] </a:t>
            </a:r>
            <a:r>
              <a:rPr lang="en-US" dirty="0" err="1"/>
              <a:t>Bahare</a:t>
            </a:r>
            <a:r>
              <a:rPr lang="en-US" dirty="0"/>
              <a:t> </a:t>
            </a:r>
            <a:r>
              <a:rPr lang="en-US" dirty="0" err="1"/>
              <a:t>Kiumarsi</a:t>
            </a:r>
            <a:r>
              <a:rPr lang="en-US" dirty="0"/>
              <a:t>, Kyriakos G. </a:t>
            </a:r>
            <a:r>
              <a:rPr lang="en-US" dirty="0" err="1"/>
              <a:t>Vamvoudakis</a:t>
            </a:r>
            <a:r>
              <a:rPr lang="en-US" dirty="0"/>
              <a:t>, </a:t>
            </a:r>
            <a:r>
              <a:rPr lang="en-US" dirty="0" err="1"/>
              <a:t>Hamidreza</a:t>
            </a:r>
            <a:r>
              <a:rPr lang="en-US" dirty="0"/>
              <a:t> </a:t>
            </a:r>
            <a:r>
              <a:rPr lang="en-US" dirty="0" err="1"/>
              <a:t>Modares</a:t>
            </a:r>
            <a:r>
              <a:rPr lang="en-US" dirty="0"/>
              <a:t>, and Frank L.</a:t>
            </a:r>
          </a:p>
          <a:p>
            <a:pPr marL="0" indent="0">
              <a:buNone/>
            </a:pPr>
            <a:r>
              <a:rPr lang="en-US" dirty="0"/>
              <a:t>Lewis. Optimal and Autonomous Control Using Reinforcement Learning: A Survey.</a:t>
            </a:r>
          </a:p>
          <a:p>
            <a:pPr marL="0" indent="0">
              <a:buNone/>
            </a:pPr>
            <a:r>
              <a:rPr lang="en-US" i="1" dirty="0"/>
              <a:t>IEEE Transactions on Neural Networks and Learning Systems</a:t>
            </a:r>
            <a:r>
              <a:rPr lang="en-US" dirty="0"/>
              <a:t>, 29(6):2042–</a:t>
            </a:r>
          </a:p>
          <a:p>
            <a:pPr marL="0" indent="0">
              <a:buNone/>
            </a:pPr>
            <a:r>
              <a:rPr lang="en-US" dirty="0"/>
              <a:t>2062, June 2018.</a:t>
            </a:r>
          </a:p>
          <a:p>
            <a:pPr marL="0" indent="0">
              <a:buNone/>
            </a:pPr>
            <a:r>
              <a:rPr lang="en-US" dirty="0"/>
              <a:t>[17] Alex </a:t>
            </a:r>
            <a:r>
              <a:rPr lang="en-US" dirty="0" err="1"/>
              <a:t>Kossett</a:t>
            </a:r>
            <a:r>
              <a:rPr lang="en-US" dirty="0"/>
              <a:t> and Nikolaos </a:t>
            </a:r>
            <a:r>
              <a:rPr lang="en-US" dirty="0" err="1"/>
              <a:t>Papanikolopoulos</a:t>
            </a:r>
            <a:r>
              <a:rPr lang="en-US" dirty="0"/>
              <a:t>. A robust miniature robot design</a:t>
            </a:r>
          </a:p>
          <a:p>
            <a:pPr marL="0" indent="0">
              <a:buNone/>
            </a:pPr>
            <a:r>
              <a:rPr lang="en-US" dirty="0"/>
              <a:t>for land/air hybrid locomotion. </a:t>
            </a:r>
            <a:r>
              <a:rPr lang="en-US" i="1" dirty="0"/>
              <a:t>2011 IEEE International Conference on Robotics</a:t>
            </a:r>
          </a:p>
          <a:p>
            <a:pPr marL="0" indent="0">
              <a:buNone/>
            </a:pPr>
            <a:r>
              <a:rPr lang="fr-FR" i="1" dirty="0"/>
              <a:t>and Automation</a:t>
            </a:r>
            <a:r>
              <a:rPr lang="fr-FR" dirty="0"/>
              <a:t>, pages 4595–4600, 2011.</a:t>
            </a:r>
          </a:p>
          <a:p>
            <a:pPr marL="0" indent="0">
              <a:buNone/>
            </a:pPr>
            <a:r>
              <a:rPr lang="en-US" dirty="0"/>
              <a:t>[18] Stella </a:t>
            </a:r>
            <a:r>
              <a:rPr lang="en-US" dirty="0" err="1"/>
              <a:t>Latscha</a:t>
            </a:r>
            <a:r>
              <a:rPr lang="en-US" dirty="0"/>
              <a:t>, Michael </a:t>
            </a:r>
            <a:r>
              <a:rPr lang="en-US" dirty="0" err="1"/>
              <a:t>Kofron</a:t>
            </a:r>
            <a:r>
              <a:rPr lang="en-US" dirty="0"/>
              <a:t>, Anthony </a:t>
            </a:r>
            <a:r>
              <a:rPr lang="en-US" dirty="0" err="1"/>
              <a:t>Stroffolino</a:t>
            </a:r>
            <a:r>
              <a:rPr lang="en-US" dirty="0"/>
              <a:t>, Lauren Davis, Gabrielle</a:t>
            </a:r>
          </a:p>
          <a:p>
            <a:pPr marL="0" indent="0">
              <a:buNone/>
            </a:pPr>
            <a:r>
              <a:rPr lang="en-US" dirty="0"/>
              <a:t>Merritt, Matthew </a:t>
            </a:r>
            <a:r>
              <a:rPr lang="en-US" dirty="0" err="1"/>
              <a:t>Piccoli</a:t>
            </a:r>
            <a:r>
              <a:rPr lang="en-US" dirty="0"/>
              <a:t>, and Mark </a:t>
            </a:r>
            <a:r>
              <a:rPr lang="en-US" dirty="0" err="1"/>
              <a:t>Yim</a:t>
            </a:r>
            <a:r>
              <a:rPr lang="en-US" dirty="0"/>
              <a:t>. Design of a Hybrid Exploration</a:t>
            </a:r>
          </a:p>
          <a:p>
            <a:pPr marL="0" indent="0">
              <a:buNone/>
            </a:pPr>
            <a:r>
              <a:rPr lang="en-US" dirty="0"/>
              <a:t>Robot for Air and Land Deployment (H.E.R.A.L.D) for urban search and rescue</a:t>
            </a:r>
          </a:p>
          <a:p>
            <a:pPr marL="0" indent="0">
              <a:buNone/>
            </a:pPr>
            <a:r>
              <a:rPr lang="en-US" dirty="0"/>
              <a:t>applications. </a:t>
            </a:r>
            <a:r>
              <a:rPr lang="en-US" i="1" dirty="0"/>
              <a:t>2014 IEEE/RSJ International Conference on Intelligent Robots</a:t>
            </a:r>
          </a:p>
          <a:p>
            <a:pPr marL="0" indent="0">
              <a:buNone/>
            </a:pPr>
            <a:r>
              <a:rPr lang="en-US" i="1" dirty="0"/>
              <a:t>and Systems</a:t>
            </a:r>
            <a:r>
              <a:rPr lang="en-US" dirty="0"/>
              <a:t>, pages 1868–1873, 2014.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7AF6A8-4288-4258-A0B0-BC4872451556}"/>
              </a:ext>
            </a:extLst>
          </p:cNvPr>
          <p:cNvSpPr txBox="1">
            <a:spLocks/>
          </p:cNvSpPr>
          <p:nvPr/>
        </p:nvSpPr>
        <p:spPr>
          <a:xfrm>
            <a:off x="6094412" y="1380391"/>
            <a:ext cx="4954588" cy="536330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[19] Steven M. LaValle. </a:t>
            </a:r>
            <a:r>
              <a:rPr lang="en-US" i="1" dirty="0"/>
              <a:t>Planning Algorithms</a:t>
            </a:r>
            <a:r>
              <a:rPr lang="en-US" dirty="0"/>
              <a:t>. Cambridge University Press, Cambridge,</a:t>
            </a:r>
          </a:p>
          <a:p>
            <a:pPr marL="0" indent="0">
              <a:buNone/>
            </a:pPr>
            <a:r>
              <a:rPr lang="en-US" dirty="0"/>
              <a:t>2006.</a:t>
            </a:r>
          </a:p>
          <a:p>
            <a:pPr marL="0" indent="0">
              <a:buNone/>
            </a:pPr>
            <a:r>
              <a:rPr lang="en-US" dirty="0"/>
              <a:t>[20] By James McCaffrey and 01/15/2014. How To Standardize Data for Neural</a:t>
            </a:r>
          </a:p>
          <a:p>
            <a:pPr marL="0" indent="0">
              <a:buNone/>
            </a:pPr>
            <a:r>
              <a:rPr lang="en-US" dirty="0"/>
              <a:t>Networks -.</a:t>
            </a:r>
          </a:p>
          <a:p>
            <a:pPr marL="0" indent="0">
              <a:buNone/>
            </a:pPr>
            <a:r>
              <a:rPr lang="en-US" dirty="0"/>
              <a:t>[21] </a:t>
            </a:r>
            <a:r>
              <a:rPr lang="en-US" dirty="0" err="1"/>
              <a:t>npm</a:t>
            </a:r>
            <a:r>
              <a:rPr lang="en-US" dirty="0"/>
              <a:t>, Inc. node-fetch.</a:t>
            </a:r>
          </a:p>
          <a:p>
            <a:pPr marL="0" indent="0">
              <a:buNone/>
            </a:pPr>
            <a:r>
              <a:rPr lang="fr-FR" dirty="0"/>
              <a:t>[22] </a:t>
            </a:r>
            <a:r>
              <a:rPr lang="fr-FR" dirty="0" err="1"/>
              <a:t>npm</a:t>
            </a:r>
            <a:r>
              <a:rPr lang="fr-FR" dirty="0"/>
              <a:t>, Inc. Node Package Manager.</a:t>
            </a:r>
          </a:p>
          <a:p>
            <a:pPr marL="0" indent="0">
              <a:buNone/>
            </a:pPr>
            <a:r>
              <a:rPr lang="en-US" dirty="0"/>
              <a:t>[23] Open-</a:t>
            </a:r>
            <a:r>
              <a:rPr lang="en-US" dirty="0" err="1"/>
              <a:t>Scource</a:t>
            </a:r>
            <a:r>
              <a:rPr lang="en-US" dirty="0"/>
              <a:t> Software. Babel.</a:t>
            </a:r>
          </a:p>
          <a:p>
            <a:pPr marL="0" indent="0">
              <a:buNone/>
            </a:pPr>
            <a:r>
              <a:rPr lang="en-US" dirty="0"/>
              <a:t>[24] Open-</a:t>
            </a:r>
            <a:r>
              <a:rPr lang="en-US" dirty="0" err="1"/>
              <a:t>Scource</a:t>
            </a:r>
            <a:r>
              <a:rPr lang="en-US" dirty="0"/>
              <a:t> Software. webpack.</a:t>
            </a:r>
          </a:p>
          <a:p>
            <a:pPr marL="0" indent="0">
              <a:buNone/>
            </a:pPr>
            <a:r>
              <a:rPr lang="en-US" dirty="0"/>
              <a:t>[25] Open-Source Software. Electron.</a:t>
            </a:r>
          </a:p>
          <a:p>
            <a:pPr marL="0" indent="0">
              <a:buNone/>
            </a:pPr>
            <a:r>
              <a:rPr lang="en-US" dirty="0"/>
              <a:t>[26] Open-Source Software. http4s.</a:t>
            </a:r>
          </a:p>
          <a:p>
            <a:pPr marL="0" indent="0">
              <a:buNone/>
            </a:pPr>
            <a:r>
              <a:rPr lang="en-US" dirty="0"/>
              <a:t>[27] Daniel </a:t>
            </a:r>
            <a:r>
              <a:rPr lang="en-US" dirty="0" err="1"/>
              <a:t>Perea</a:t>
            </a:r>
            <a:r>
              <a:rPr lang="en-US" dirty="0"/>
              <a:t> </a:t>
            </a:r>
            <a:r>
              <a:rPr lang="en-US" dirty="0" err="1"/>
              <a:t>Ström</a:t>
            </a:r>
            <a:r>
              <a:rPr lang="en-US" dirty="0"/>
              <a:t>, Igor </a:t>
            </a:r>
            <a:r>
              <a:rPr lang="en-US" dirty="0" err="1"/>
              <a:t>Bogoslavskyi</a:t>
            </a:r>
            <a:r>
              <a:rPr lang="en-US" dirty="0"/>
              <a:t>, and </a:t>
            </a:r>
            <a:r>
              <a:rPr lang="en-US" dirty="0" err="1"/>
              <a:t>Cyrill</a:t>
            </a:r>
            <a:r>
              <a:rPr lang="en-US" dirty="0"/>
              <a:t> </a:t>
            </a:r>
            <a:r>
              <a:rPr lang="en-US" dirty="0" err="1"/>
              <a:t>Stachniss</a:t>
            </a:r>
            <a:r>
              <a:rPr lang="en-US" dirty="0"/>
              <a:t>. Robust exploration</a:t>
            </a:r>
          </a:p>
          <a:p>
            <a:pPr marL="0" indent="0">
              <a:buNone/>
            </a:pPr>
            <a:r>
              <a:rPr lang="en-US" dirty="0"/>
              <a:t>and homing for autonomous robots. </a:t>
            </a:r>
            <a:r>
              <a:rPr lang="en-US" i="1" dirty="0"/>
              <a:t>Robotics and Autonomous Systems</a:t>
            </a:r>
            <a:r>
              <a:rPr lang="en-US" dirty="0"/>
              <a:t>, 90:125–</a:t>
            </a:r>
          </a:p>
          <a:p>
            <a:pPr marL="0" indent="0">
              <a:buNone/>
            </a:pPr>
            <a:r>
              <a:rPr lang="en-US" dirty="0"/>
              <a:t>135, April 2017.</a:t>
            </a:r>
          </a:p>
          <a:p>
            <a:pPr marL="0" indent="0">
              <a:buNone/>
            </a:pPr>
            <a:r>
              <a:rPr lang="en-US" dirty="0"/>
              <a:t>[28] David L. Poole and Alan K. Mackworth. </a:t>
            </a:r>
            <a:r>
              <a:rPr lang="en-US" i="1" dirty="0"/>
              <a:t>Artificial intelligence: foundations of</a:t>
            </a:r>
          </a:p>
          <a:p>
            <a:pPr marL="0" indent="0">
              <a:buNone/>
            </a:pPr>
            <a:r>
              <a:rPr lang="en-US" i="1" dirty="0"/>
              <a:t>computational agents</a:t>
            </a:r>
            <a:r>
              <a:rPr lang="en-US" dirty="0"/>
              <a:t>. Cambridge University Press, New York, 2010.</a:t>
            </a:r>
          </a:p>
          <a:p>
            <a:pPr marL="0" indent="0">
              <a:buNone/>
            </a:pPr>
            <a:r>
              <a:rPr lang="en-US" dirty="0"/>
              <a:t>[29] Anthony R Cassandra. A survey of POMDP applications. </a:t>
            </a:r>
            <a:r>
              <a:rPr lang="en-US" i="1" dirty="0"/>
              <a:t>Working Notes of</a:t>
            </a:r>
          </a:p>
          <a:p>
            <a:pPr marL="0" indent="0">
              <a:buNone/>
            </a:pPr>
            <a:r>
              <a:rPr lang="en-US" i="1" dirty="0"/>
              <a:t>AAAI 1998 Fall Symposium on Planning with Partially Observable Markov Decision</a:t>
            </a:r>
          </a:p>
          <a:p>
            <a:pPr marL="0" indent="0">
              <a:buNone/>
            </a:pPr>
            <a:r>
              <a:rPr lang="en-US" i="1" dirty="0"/>
              <a:t>Processes</a:t>
            </a:r>
            <a:r>
              <a:rPr lang="en-US" dirty="0"/>
              <a:t>, January 1998.</a:t>
            </a:r>
          </a:p>
        </p:txBody>
      </p:sp>
    </p:spTree>
    <p:extLst>
      <p:ext uri="{BB962C8B-B14F-4D97-AF65-F5344CB8AC3E}">
        <p14:creationId xmlns:p14="http://schemas.microsoft.com/office/powerpoint/2010/main" val="2763847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CBC27-CAC2-4FF3-BE50-4587150F7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37720"/>
          </a:xfrm>
        </p:spPr>
        <p:txBody>
          <a:bodyPr/>
          <a:lstStyle/>
          <a:p>
            <a:r>
              <a:rPr lang="en-US" dirty="0"/>
              <a:t>References (</a:t>
            </a:r>
            <a:r>
              <a:rPr lang="en-US" cap="none" dirty="0"/>
              <a:t>cont</a:t>
            </a:r>
            <a:r>
              <a:rPr lang="en-US" dirty="0"/>
              <a:t>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5E94A-0092-4B40-83EB-68EDF71EB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266090"/>
            <a:ext cx="4954588" cy="5477609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[30] Mac </a:t>
            </a:r>
            <a:r>
              <a:rPr lang="en-US" dirty="0" err="1"/>
              <a:t>Schwager</a:t>
            </a:r>
            <a:r>
              <a:rPr lang="en-US" dirty="0"/>
              <a:t>, Philip Dames, Daniela Rus, and Vijay Kumar. A Multi-robot</a:t>
            </a:r>
          </a:p>
          <a:p>
            <a:pPr marL="0" indent="0">
              <a:buNone/>
            </a:pPr>
            <a:r>
              <a:rPr lang="en-US" dirty="0"/>
              <a:t>Control Policy for Information Gathering in the Presence of Unknown Hazards.</a:t>
            </a:r>
          </a:p>
          <a:p>
            <a:pPr marL="0" indent="0">
              <a:buNone/>
            </a:pPr>
            <a:r>
              <a:rPr lang="en-US" dirty="0"/>
              <a:t>In Henrik I. Christensen and Oussama Khatib, editors, </a:t>
            </a:r>
            <a:r>
              <a:rPr lang="en-US" i="1" dirty="0"/>
              <a:t>Robotics Research</a:t>
            </a:r>
            <a:r>
              <a:rPr lang="en-US" dirty="0"/>
              <a:t>, volume</a:t>
            </a:r>
          </a:p>
          <a:p>
            <a:pPr marL="0" indent="0">
              <a:buNone/>
            </a:pPr>
            <a:r>
              <a:rPr lang="en-US" dirty="0"/>
              <a:t>100, pages 455–472. Springer International Publishing, Cham, 2017.</a:t>
            </a:r>
          </a:p>
          <a:p>
            <a:pPr marL="0" indent="0">
              <a:buNone/>
            </a:pPr>
            <a:r>
              <a:rPr lang="en-US" dirty="0"/>
              <a:t>[31] Guy Shani, Joelle </a:t>
            </a:r>
            <a:r>
              <a:rPr lang="en-US" dirty="0" err="1"/>
              <a:t>Pineau</a:t>
            </a:r>
            <a:r>
              <a:rPr lang="en-US" dirty="0"/>
              <a:t>, and Robert Kaplow. A survey of point-based POMDP</a:t>
            </a:r>
          </a:p>
          <a:p>
            <a:pPr marL="0" indent="0">
              <a:buNone/>
            </a:pPr>
            <a:r>
              <a:rPr lang="en-US" dirty="0"/>
              <a:t>solvers. </a:t>
            </a:r>
            <a:r>
              <a:rPr lang="en-US" i="1" dirty="0"/>
              <a:t>Autonomous Agents and Multi-Agent Systems</a:t>
            </a:r>
            <a:r>
              <a:rPr lang="en-US" dirty="0"/>
              <a:t>, 27(1):1–51, July 2013.</a:t>
            </a:r>
          </a:p>
          <a:p>
            <a:pPr marL="0" indent="0">
              <a:buNone/>
            </a:pPr>
            <a:r>
              <a:rPr lang="en-US" dirty="0"/>
              <a:t>[32] Olivier </a:t>
            </a:r>
            <a:r>
              <a:rPr lang="en-US" dirty="0" err="1"/>
              <a:t>Sigaud</a:t>
            </a:r>
            <a:r>
              <a:rPr lang="en-US" dirty="0"/>
              <a:t> and Stewart W. Wilson. Learning classifier systems: a survey.</a:t>
            </a:r>
          </a:p>
          <a:p>
            <a:pPr marL="0" indent="0">
              <a:buNone/>
            </a:pPr>
            <a:r>
              <a:rPr lang="en-US" i="1" dirty="0"/>
              <a:t>Soft Computing</a:t>
            </a:r>
            <a:r>
              <a:rPr lang="en-US" dirty="0"/>
              <a:t>, 11(11):1065–1078, September 2007.</a:t>
            </a:r>
          </a:p>
          <a:p>
            <a:pPr marL="0" indent="0">
              <a:buNone/>
            </a:pPr>
            <a:r>
              <a:rPr lang="en-US" dirty="0"/>
              <a:t>[33] Lauren M. Smith, Roger D. Quinn, Kyle A. Johnson, and William R. Tuck. The</a:t>
            </a:r>
          </a:p>
          <a:p>
            <a:pPr marL="0" indent="0">
              <a:buNone/>
            </a:pPr>
            <a:r>
              <a:rPr lang="en-US" dirty="0"/>
              <a:t>Tri-Wheel: A novel wheel-leg mobility concept. </a:t>
            </a:r>
            <a:r>
              <a:rPr lang="en-US" i="1" dirty="0"/>
              <a:t>2015 IEEE/RSJ International</a:t>
            </a:r>
          </a:p>
          <a:p>
            <a:pPr marL="0" indent="0">
              <a:buNone/>
            </a:pPr>
            <a:r>
              <a:rPr lang="en-US" i="1" dirty="0"/>
              <a:t>Conference on Intelligent Robots and Systems (IROS)</a:t>
            </a:r>
            <a:r>
              <a:rPr lang="en-US" dirty="0"/>
              <a:t>, pages 4146–4152, 2015.</a:t>
            </a:r>
          </a:p>
          <a:p>
            <a:pPr marL="0" indent="0">
              <a:buNone/>
            </a:pPr>
            <a:r>
              <a:rPr lang="en-US" dirty="0"/>
              <a:t>[34] C. </a:t>
            </a:r>
            <a:r>
              <a:rPr lang="en-US" dirty="0" err="1"/>
              <a:t>Stachniss</a:t>
            </a:r>
            <a:r>
              <a:rPr lang="en-US" dirty="0"/>
              <a:t>, D. </a:t>
            </a:r>
            <a:r>
              <a:rPr lang="en-US" dirty="0" err="1"/>
              <a:t>Hahnel</a:t>
            </a:r>
            <a:r>
              <a:rPr lang="en-US" dirty="0"/>
              <a:t>, and W. </a:t>
            </a:r>
            <a:r>
              <a:rPr lang="en-US" dirty="0" err="1"/>
              <a:t>Burgard</a:t>
            </a:r>
            <a:r>
              <a:rPr lang="en-US" dirty="0"/>
              <a:t>. Exploration with active loop-closing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FastSLAM</a:t>
            </a:r>
            <a:r>
              <a:rPr lang="en-US" dirty="0"/>
              <a:t>. In </a:t>
            </a:r>
            <a:r>
              <a:rPr lang="en-US" i="1" dirty="0"/>
              <a:t>2004 IEEE/RSJ International Conference on Intelligent Robots</a:t>
            </a:r>
          </a:p>
          <a:p>
            <a:pPr marL="0" indent="0">
              <a:buNone/>
            </a:pPr>
            <a:r>
              <a:rPr lang="en-US" i="1" dirty="0"/>
              <a:t>and Systems (IROS) (IEEE Cat. No.04CH37566)</a:t>
            </a:r>
            <a:r>
              <a:rPr lang="en-US" dirty="0"/>
              <a:t>, volume 2, pages 1505–1510,</a:t>
            </a:r>
          </a:p>
          <a:p>
            <a:pPr marL="0" indent="0">
              <a:buNone/>
            </a:pPr>
            <a:r>
              <a:rPr lang="en-US" dirty="0"/>
              <a:t>Sendai, Japan, 2004. IEEE.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7AF6A8-4288-4258-A0B0-BC4872451556}"/>
              </a:ext>
            </a:extLst>
          </p:cNvPr>
          <p:cNvSpPr txBox="1">
            <a:spLocks/>
          </p:cNvSpPr>
          <p:nvPr/>
        </p:nvSpPr>
        <p:spPr>
          <a:xfrm>
            <a:off x="6091234" y="1217731"/>
            <a:ext cx="4954588" cy="2787163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[35] Richard S. Sutton and Andrew G. </a:t>
            </a:r>
            <a:r>
              <a:rPr lang="en-US" dirty="0" err="1"/>
              <a:t>Barto</a:t>
            </a:r>
            <a:r>
              <a:rPr lang="en-US" dirty="0"/>
              <a:t>. </a:t>
            </a:r>
            <a:r>
              <a:rPr lang="en-US" i="1" dirty="0"/>
              <a:t>Reinforcement learning: an introduction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Adaptive computation and machine learning. MIT Press, Cambridge, Mass, 1998.</a:t>
            </a:r>
          </a:p>
          <a:p>
            <a:pPr marL="0" indent="0">
              <a:buNone/>
            </a:pPr>
            <a:r>
              <a:rPr lang="en-US" dirty="0"/>
              <a:t>[36] Lei Tai, </a:t>
            </a:r>
            <a:r>
              <a:rPr lang="en-US" dirty="0" err="1"/>
              <a:t>Shaohua</a:t>
            </a:r>
            <a:r>
              <a:rPr lang="en-US" dirty="0"/>
              <a:t> Li, and Ming Liu. Autonomous exploration of mobile robots</a:t>
            </a:r>
          </a:p>
          <a:p>
            <a:pPr marL="0" indent="0">
              <a:buNone/>
            </a:pPr>
            <a:r>
              <a:rPr lang="en-US" dirty="0"/>
              <a:t>through deep neural networks. </a:t>
            </a:r>
            <a:r>
              <a:rPr lang="en-US" i="1" dirty="0"/>
              <a:t>International Journal of Advanced Robotic Systems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14(4):172988141770357, July 2017.</a:t>
            </a:r>
          </a:p>
          <a:p>
            <a:pPr marL="0" indent="0">
              <a:buNone/>
            </a:pPr>
            <a:r>
              <a:rPr lang="en-US" dirty="0"/>
              <a:t>[37] The jQuery Foundation. jQuery.</a:t>
            </a:r>
          </a:p>
          <a:p>
            <a:pPr marL="0" indent="0">
              <a:buNone/>
            </a:pPr>
            <a:r>
              <a:rPr lang="en-US" dirty="0"/>
              <a:t>[38] Li Yi and Kang </a:t>
            </a:r>
            <a:r>
              <a:rPr lang="en-US" dirty="0" err="1"/>
              <a:t>Wanli</a:t>
            </a:r>
            <a:r>
              <a:rPr lang="en-US" dirty="0"/>
              <a:t>. A New Genetic Programming Algorithm for Building</a:t>
            </a:r>
          </a:p>
          <a:p>
            <a:pPr marL="0" indent="0">
              <a:buNone/>
            </a:pPr>
            <a:r>
              <a:rPr lang="en-US" dirty="0"/>
              <a:t>Decision Tree. </a:t>
            </a:r>
            <a:r>
              <a:rPr lang="en-US" i="1" dirty="0"/>
              <a:t>Procedia Engineering</a:t>
            </a:r>
            <a:r>
              <a:rPr lang="en-US" dirty="0"/>
              <a:t>, 15:3658–3662, 2011.</a:t>
            </a:r>
          </a:p>
        </p:txBody>
      </p:sp>
    </p:spTree>
    <p:extLst>
      <p:ext uri="{BB962C8B-B14F-4D97-AF65-F5344CB8AC3E}">
        <p14:creationId xmlns:p14="http://schemas.microsoft.com/office/powerpoint/2010/main" val="39232347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5C200-8B57-41D1-AC61-11F03B714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US" sz="6000" dirty="0"/>
              <a:t>Acknowledgements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83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0B6C9-0EA3-4B17-B43F-B7CCB6F20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EC590-736C-44AC-88BF-51AA9011A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Wide variety of use cases</a:t>
            </a:r>
          </a:p>
          <a:p>
            <a:pPr lvl="1"/>
            <a:r>
              <a:rPr lang="en-US" dirty="0"/>
              <a:t>Different tasks</a:t>
            </a:r>
          </a:p>
          <a:p>
            <a:pPr lvl="1"/>
            <a:r>
              <a:rPr lang="en-US" dirty="0"/>
              <a:t>Different hardware components</a:t>
            </a:r>
          </a:p>
          <a:p>
            <a:pPr lvl="1"/>
            <a:r>
              <a:rPr lang="en-US" dirty="0"/>
              <a:t>Different control schemas</a:t>
            </a:r>
          </a:p>
          <a:p>
            <a:r>
              <a:rPr lang="en-US" dirty="0"/>
              <a:t>Autonomous robots typically built from scratch</a:t>
            </a:r>
          </a:p>
          <a:p>
            <a:pPr lvl="1"/>
            <a:r>
              <a:rPr lang="en-US" dirty="0"/>
              <a:t>Time</a:t>
            </a:r>
          </a:p>
          <a:p>
            <a:pPr lvl="1"/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4205477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5C200-8B57-41D1-AC61-11F03B714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US" sz="6000" dirty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074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5DC47-1EAC-4F45-92B2-2A6FADE2B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59D59-E874-43F9-8305-C745DCBEE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Surveillance Coordination and Operation Utility (SCOUt)</a:t>
            </a:r>
          </a:p>
          <a:p>
            <a:r>
              <a:rPr lang="en-US" dirty="0"/>
              <a:t>Finding a unified solution to exploration-based operations</a:t>
            </a:r>
          </a:p>
          <a:p>
            <a:r>
              <a:rPr lang="en-US" dirty="0"/>
              <a:t>Abstracting exploration processes</a:t>
            </a:r>
          </a:p>
          <a:p>
            <a:r>
              <a:rPr lang="en-US" dirty="0"/>
              <a:t>Generalizing agent knowledge and behaviors</a:t>
            </a:r>
          </a:p>
        </p:txBody>
      </p:sp>
    </p:spTree>
    <p:extLst>
      <p:ext uri="{BB962C8B-B14F-4D97-AF65-F5344CB8AC3E}">
        <p14:creationId xmlns:p14="http://schemas.microsoft.com/office/powerpoint/2010/main" val="60230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26E1D-884D-42B6-832F-F1F024569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SCOU</a:t>
            </a:r>
            <a:r>
              <a:rPr lang="en-US" cap="none" dirty="0"/>
              <a:t>t</a:t>
            </a:r>
            <a:r>
              <a:rPr lang="en-US" dirty="0"/>
              <a:t>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CC378-5BCA-4D93-89D3-07A4106E4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  <a:p>
            <a:pPr lvl="1"/>
            <a:r>
              <a:rPr lang="en-US" dirty="0"/>
              <a:t>Procedurally generate environments</a:t>
            </a:r>
          </a:p>
          <a:p>
            <a:pPr lvl="1"/>
            <a:r>
              <a:rPr lang="en-US" dirty="0"/>
              <a:t>Agent setup</a:t>
            </a:r>
          </a:p>
          <a:p>
            <a:pPr lvl="1"/>
            <a:r>
              <a:rPr lang="en-US" dirty="0"/>
              <a:t>Goal definition</a:t>
            </a:r>
          </a:p>
          <a:p>
            <a:r>
              <a:rPr lang="en-US" dirty="0"/>
              <a:t>Controller</a:t>
            </a:r>
          </a:p>
          <a:p>
            <a:pPr lvl="1"/>
            <a:r>
              <a:rPr lang="en-US" dirty="0"/>
              <a:t>Memory-based reinforcement learning</a:t>
            </a:r>
          </a:p>
          <a:p>
            <a:pPr lvl="1"/>
            <a:r>
              <a:rPr lang="en-US" dirty="0"/>
              <a:t>Action reward prediction</a:t>
            </a:r>
          </a:p>
        </p:txBody>
      </p:sp>
    </p:spTree>
    <p:extLst>
      <p:ext uri="{BB962C8B-B14F-4D97-AF65-F5344CB8AC3E}">
        <p14:creationId xmlns:p14="http://schemas.microsoft.com/office/powerpoint/2010/main" val="3186638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0AD54-B16C-412D-B977-32A85D0C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64F49-8C6C-4BF8-BA4C-BFA4CE453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Partially observable </a:t>
            </a:r>
            <a:r>
              <a:rPr lang="en-US" dirty="0" err="1"/>
              <a:t>Marcov</a:t>
            </a:r>
            <a:r>
              <a:rPr lang="en-US" dirty="0"/>
              <a:t> decision process (POMDP)</a:t>
            </a:r>
          </a:p>
          <a:p>
            <a:pPr lvl="1"/>
            <a:r>
              <a:rPr lang="en-US" dirty="0"/>
              <a:t>Based on agent’s “state”</a:t>
            </a:r>
          </a:p>
          <a:p>
            <a:pPr lvl="1"/>
            <a:r>
              <a:rPr lang="en-US" dirty="0"/>
              <a:t>Predictive action decision model</a:t>
            </a:r>
          </a:p>
          <a:p>
            <a:pPr lvl="2"/>
            <a:r>
              <a:rPr lang="en-US" dirty="0"/>
              <a:t>Through the use of memory</a:t>
            </a:r>
          </a:p>
          <a:p>
            <a:r>
              <a:rPr lang="en-US" dirty="0"/>
              <a:t>Reinforcement learning (RL)</a:t>
            </a:r>
          </a:p>
          <a:p>
            <a:pPr lvl="1"/>
            <a:r>
              <a:rPr lang="en-US" dirty="0"/>
              <a:t>Agent actions receive “rewards”</a:t>
            </a:r>
          </a:p>
          <a:p>
            <a:pPr lvl="1"/>
            <a:r>
              <a:rPr lang="en-US" dirty="0"/>
              <a:t>Memory of past action rewards</a:t>
            </a:r>
          </a:p>
        </p:txBody>
      </p:sp>
    </p:spTree>
    <p:extLst>
      <p:ext uri="{BB962C8B-B14F-4D97-AF65-F5344CB8AC3E}">
        <p14:creationId xmlns:p14="http://schemas.microsoft.com/office/powerpoint/2010/main" val="2096729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19CF-1797-4758-BD5D-FA90AC76E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SCOU</a:t>
            </a:r>
            <a:r>
              <a:rPr lang="en-US" cap="none" dirty="0"/>
              <a:t>t</a:t>
            </a:r>
            <a:r>
              <a:rPr lang="en-US" dirty="0"/>
              <a:t>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CF577-A0B2-410D-A936-93700615A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35501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Back-End</a:t>
            </a:r>
          </a:p>
          <a:p>
            <a:pPr lvl="1"/>
            <a:r>
              <a:rPr lang="en-US" dirty="0"/>
              <a:t>Scala data structures</a:t>
            </a:r>
          </a:p>
          <a:p>
            <a:pPr lvl="1"/>
            <a:r>
              <a:rPr lang="en-US" dirty="0"/>
              <a:t>Simulation</a:t>
            </a:r>
          </a:p>
          <a:p>
            <a:r>
              <a:rPr lang="en-US" dirty="0"/>
              <a:t>Front-End</a:t>
            </a:r>
          </a:p>
          <a:p>
            <a:pPr lvl="1"/>
            <a:r>
              <a:rPr lang="en-US" dirty="0"/>
              <a:t>Electron Application</a:t>
            </a:r>
          </a:p>
          <a:p>
            <a:pPr lvl="1"/>
            <a:r>
              <a:rPr lang="en-US" dirty="0"/>
              <a:t>Configure Environments</a:t>
            </a:r>
          </a:p>
          <a:p>
            <a:pPr lvl="1"/>
            <a:r>
              <a:rPr lang="en-US" dirty="0"/>
              <a:t>Visualize</a:t>
            </a:r>
          </a:p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HTTP</a:t>
            </a:r>
          </a:p>
          <a:p>
            <a:pPr lvl="2"/>
            <a:r>
              <a:rPr lang="en-US" dirty="0"/>
              <a:t>JSON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547C02-59FE-44AF-80B2-81FAEF58E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549" y="977011"/>
            <a:ext cx="3171209" cy="562749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35D3233-074F-473D-AFBD-F88C3FA135DD}"/>
              </a:ext>
            </a:extLst>
          </p:cNvPr>
          <p:cNvSpPr/>
          <p:nvPr/>
        </p:nvSpPr>
        <p:spPr>
          <a:xfrm>
            <a:off x="5707513" y="3680376"/>
            <a:ext cx="501162" cy="4835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4AF4CF-9D89-4DF2-A97D-2C9B2020611D}"/>
              </a:ext>
            </a:extLst>
          </p:cNvPr>
          <p:cNvSpPr/>
          <p:nvPr/>
        </p:nvSpPr>
        <p:spPr>
          <a:xfrm>
            <a:off x="5741869" y="5460023"/>
            <a:ext cx="501162" cy="4835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A144BE-B322-4E36-9221-D0C26669CFD6}"/>
              </a:ext>
            </a:extLst>
          </p:cNvPr>
          <p:cNvSpPr/>
          <p:nvPr/>
        </p:nvSpPr>
        <p:spPr>
          <a:xfrm>
            <a:off x="5680896" y="2105209"/>
            <a:ext cx="501162" cy="4835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AAD62C-8A52-4503-8666-568908E95BC5}"/>
              </a:ext>
            </a:extLst>
          </p:cNvPr>
          <p:cNvSpPr/>
          <p:nvPr/>
        </p:nvSpPr>
        <p:spPr>
          <a:xfrm>
            <a:off x="10503926" y="3634401"/>
            <a:ext cx="501162" cy="4835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8CCA82-20EE-4B38-8619-3CE5F40DCE45}"/>
              </a:ext>
            </a:extLst>
          </p:cNvPr>
          <p:cNvSpPr/>
          <p:nvPr/>
        </p:nvSpPr>
        <p:spPr>
          <a:xfrm>
            <a:off x="10592907" y="5450558"/>
            <a:ext cx="501162" cy="4835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D8B2B9-44C7-4278-B578-D90A55F2B75B}"/>
              </a:ext>
            </a:extLst>
          </p:cNvPr>
          <p:cNvCxnSpPr>
            <a:stCxn id="7" idx="6"/>
          </p:cNvCxnSpPr>
          <p:nvPr/>
        </p:nvCxnSpPr>
        <p:spPr>
          <a:xfrm flipV="1">
            <a:off x="6243031" y="5692346"/>
            <a:ext cx="1045792" cy="94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CC0225-A449-48B9-A3DE-CE55C04717B2}"/>
              </a:ext>
            </a:extLst>
          </p:cNvPr>
          <p:cNvCxnSpPr>
            <a:stCxn id="6" idx="6"/>
          </p:cNvCxnSpPr>
          <p:nvPr/>
        </p:nvCxnSpPr>
        <p:spPr>
          <a:xfrm flipV="1">
            <a:off x="6208675" y="3920149"/>
            <a:ext cx="1247202" cy="20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10979F-F39B-4696-A792-F14A4B837463}"/>
              </a:ext>
            </a:extLst>
          </p:cNvPr>
          <p:cNvCxnSpPr>
            <a:stCxn id="8" idx="6"/>
          </p:cNvCxnSpPr>
          <p:nvPr/>
        </p:nvCxnSpPr>
        <p:spPr>
          <a:xfrm flipV="1">
            <a:off x="6182058" y="2346997"/>
            <a:ext cx="1177104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02B756-8689-4381-8E73-579FEA6D1119}"/>
              </a:ext>
            </a:extLst>
          </p:cNvPr>
          <p:cNvCxnSpPr>
            <a:stCxn id="9" idx="2"/>
          </p:cNvCxnSpPr>
          <p:nvPr/>
        </p:nvCxnSpPr>
        <p:spPr>
          <a:xfrm flipH="1" flipV="1">
            <a:off x="9267092" y="3876189"/>
            <a:ext cx="1236834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1FC291-0E88-4885-818D-457C6DF585BF}"/>
              </a:ext>
            </a:extLst>
          </p:cNvPr>
          <p:cNvCxnSpPr>
            <a:stCxn id="10" idx="2"/>
          </p:cNvCxnSpPr>
          <p:nvPr/>
        </p:nvCxnSpPr>
        <p:spPr>
          <a:xfrm flipH="1">
            <a:off x="9442938" y="5692347"/>
            <a:ext cx="1149969" cy="94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2459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2320</TotalTime>
  <Words>2256</Words>
  <Application>Microsoft Office PowerPoint</Application>
  <PresentationFormat>Widescreen</PresentationFormat>
  <Paragraphs>391</Paragraphs>
  <Slides>50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Trebuchet MS</vt:lpstr>
      <vt:lpstr>Tw Cen MT</vt:lpstr>
      <vt:lpstr>Circuit</vt:lpstr>
      <vt:lpstr>An Adaptive Memory-Based Reinforcement Learning Controller</vt:lpstr>
      <vt:lpstr>Overview</vt:lpstr>
      <vt:lpstr>Autonomous Robotics</vt:lpstr>
      <vt:lpstr>Exploration</vt:lpstr>
      <vt:lpstr>Motivation</vt:lpstr>
      <vt:lpstr>Thesis</vt:lpstr>
      <vt:lpstr>SCOUt Platform</vt:lpstr>
      <vt:lpstr>Related Work</vt:lpstr>
      <vt:lpstr>SCOUt Framework</vt:lpstr>
      <vt:lpstr>Front-End</vt:lpstr>
      <vt:lpstr>simulation</vt:lpstr>
      <vt:lpstr>Environments</vt:lpstr>
      <vt:lpstr>Procedurally Generated Environments</vt:lpstr>
      <vt:lpstr>Agent Setup</vt:lpstr>
      <vt:lpstr>Agent Goals</vt:lpstr>
      <vt:lpstr>Operations</vt:lpstr>
      <vt:lpstr>Agent Rewards</vt:lpstr>
      <vt:lpstr>Agent Controllers</vt:lpstr>
      <vt:lpstr>Random Controller</vt:lpstr>
      <vt:lpstr>Heuristic Controllers</vt:lpstr>
      <vt:lpstr>SCOUt controller</vt:lpstr>
      <vt:lpstr>SCOUt Reward Prediction</vt:lpstr>
      <vt:lpstr>Experiments</vt:lpstr>
      <vt:lpstr>Performance Categories</vt:lpstr>
      <vt:lpstr>Training</vt:lpstr>
      <vt:lpstr>SCOUt – Find Human: Training Results</vt:lpstr>
      <vt:lpstr>SCOUt – Map Water: Training Results</vt:lpstr>
      <vt:lpstr>SCOUt – Hybrid: Training Results</vt:lpstr>
      <vt:lpstr>Experiment 1</vt:lpstr>
      <vt:lpstr>SCOUt – Find Human: Experiment 1 Results</vt:lpstr>
      <vt:lpstr>SCOUt – Map Water: Experiment 1 Results</vt:lpstr>
      <vt:lpstr>SCOUt – Hybrid: Experiment 1 Results (Find Human)</vt:lpstr>
      <vt:lpstr>SCOUt – Hybrid: Experiment 1 Results (MAP WATER)</vt:lpstr>
      <vt:lpstr>Experiment 2: Adaptability</vt:lpstr>
      <vt:lpstr>Goal Change</vt:lpstr>
      <vt:lpstr>SCOUt – MAP WATER: Goal Change Results</vt:lpstr>
      <vt:lpstr>SCOUt – FIND HUMAN: Goal Change Results</vt:lpstr>
      <vt:lpstr>Sensor Set Change</vt:lpstr>
      <vt:lpstr>SCOUt – MAP WATER: Sensor Set Change Results</vt:lpstr>
      <vt:lpstr>SCOUt – FIND HUMAN: Sensor set Change Results</vt:lpstr>
      <vt:lpstr>Additional Training</vt:lpstr>
      <vt:lpstr>SCOUt – FIND HUMAN PLUS: Results</vt:lpstr>
      <vt:lpstr>SCOUt – MAP WATER PLUS: Results</vt:lpstr>
      <vt:lpstr>Conclusion</vt:lpstr>
      <vt:lpstr>Future Work</vt:lpstr>
      <vt:lpstr>References</vt:lpstr>
      <vt:lpstr>References (cont.)</vt:lpstr>
      <vt:lpstr>References (cont.)</vt:lpstr>
      <vt:lpstr>Acknowledgements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Cissell</dc:creator>
  <cp:lastModifiedBy>Keith Cissell</cp:lastModifiedBy>
  <cp:revision>59</cp:revision>
  <dcterms:created xsi:type="dcterms:W3CDTF">2018-11-10T15:30:50Z</dcterms:created>
  <dcterms:modified xsi:type="dcterms:W3CDTF">2018-11-12T06:11:12Z</dcterms:modified>
</cp:coreProperties>
</file>